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7" r:id="rId4"/>
    <p:sldId id="258" r:id="rId5"/>
    <p:sldId id="268" r:id="rId6"/>
    <p:sldId id="269" r:id="rId7"/>
    <p:sldId id="270" r:id="rId8"/>
    <p:sldId id="271" r:id="rId9"/>
    <p:sldId id="272" r:id="rId10"/>
    <p:sldId id="273" r:id="rId11"/>
    <p:sldId id="260" r:id="rId12"/>
    <p:sldId id="262"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aret" panose="02010600030101010101" charset="0"/>
      <p:regular r:id="rId18"/>
    </p:embeddedFont>
    <p:embeddedFont>
      <p:font typeface="The Seasons Light" panose="02010600030101010101"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942589494@qq.com" initials="2" lastIdx="2" clrIdx="0">
    <p:extLst>
      <p:ext uri="{19B8F6BF-5375-455C-9EA6-DF929625EA0E}">
        <p15:presenceInfo xmlns:p15="http://schemas.microsoft.com/office/powerpoint/2012/main" userId="cf81acd027f55b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18T18:29:12.308" idx="1">
    <p:pos x="5308" y="2738"/>
    <p:text>先腐蚀1次，再膨胀4次</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06" b="37420"/>
          <a:stretch>
            <a:fillRect/>
          </a:stretch>
        </p:blipFill>
        <p:spPr>
          <a:xfrm>
            <a:off x="547776" y="1104900"/>
            <a:ext cx="17192447" cy="7443742"/>
          </a:xfrm>
          <a:prstGeom prst="rect">
            <a:avLst/>
          </a:prstGeom>
        </p:spPr>
      </p:pic>
      <p:sp>
        <p:nvSpPr>
          <p:cNvPr id="3" name="AutoShape 3"/>
          <p:cNvSpPr/>
          <p:nvPr/>
        </p:nvSpPr>
        <p:spPr>
          <a:xfrm>
            <a:off x="547776" y="8773025"/>
            <a:ext cx="13973805" cy="0"/>
          </a:xfrm>
          <a:prstGeom prst="line">
            <a:avLst/>
          </a:prstGeom>
          <a:ln w="38100" cap="rnd">
            <a:solidFill>
              <a:srgbClr val="425E34"/>
            </a:solidFill>
            <a:prstDash val="solid"/>
            <a:headEnd type="none" w="sm" len="sm"/>
            <a:tailEnd type="none" w="sm" len="sm"/>
          </a:ln>
        </p:spPr>
      </p:sp>
      <p:sp>
        <p:nvSpPr>
          <p:cNvPr id="5" name="TextBox 5"/>
          <p:cNvSpPr txBox="1"/>
          <p:nvPr/>
        </p:nvSpPr>
        <p:spPr>
          <a:xfrm>
            <a:off x="14769334" y="7265241"/>
            <a:ext cx="2970888" cy="1140249"/>
          </a:xfrm>
          <a:prstGeom prst="rect">
            <a:avLst/>
          </a:prstGeom>
        </p:spPr>
        <p:txBody>
          <a:bodyPr wrap="square" lIns="0" tIns="0" rIns="0" bIns="0" rtlCol="0" anchor="t">
            <a:spAutoFit/>
          </a:bodyPr>
          <a:lstStyle/>
          <a:p>
            <a:pPr algn="ctr">
              <a:lnSpc>
                <a:spcPts val="2992"/>
              </a:lnSpc>
            </a:pPr>
            <a:r>
              <a:rPr lang="en-US" sz="2137" spc="474" dirty="0">
                <a:solidFill>
                  <a:schemeClr val="bg1"/>
                </a:solidFill>
                <a:latin typeface="Garet"/>
              </a:rPr>
              <a:t>THE GREEN SEGMENTAION ALGORITHM</a:t>
            </a:r>
          </a:p>
        </p:txBody>
      </p:sp>
      <p:sp>
        <p:nvSpPr>
          <p:cNvPr id="7" name="TextBox 7"/>
          <p:cNvSpPr txBox="1"/>
          <p:nvPr/>
        </p:nvSpPr>
        <p:spPr>
          <a:xfrm>
            <a:off x="3910345" y="3844859"/>
            <a:ext cx="10467309" cy="1446293"/>
          </a:xfrm>
          <a:prstGeom prst="rect">
            <a:avLst/>
          </a:prstGeom>
        </p:spPr>
        <p:txBody>
          <a:bodyPr lIns="0" tIns="0" rIns="0" bIns="0" rtlCol="0" anchor="t">
            <a:spAutoFit/>
          </a:bodyPr>
          <a:lstStyle/>
          <a:p>
            <a:pPr algn="ctr">
              <a:lnSpc>
                <a:spcPts val="11680"/>
              </a:lnSpc>
              <a:spcBef>
                <a:spcPct val="0"/>
              </a:spcBef>
            </a:pPr>
            <a:r>
              <a:rPr lang="zh-CN" altLang="en-US" sz="8342" dirty="0">
                <a:solidFill>
                  <a:schemeClr val="bg1">
                    <a:lumMod val="95000"/>
                  </a:schemeClr>
                </a:solidFill>
                <a:latin typeface="Garet"/>
              </a:rPr>
              <a:t>绿色植物分割算法</a:t>
            </a:r>
            <a:endParaRPr lang="en-US" sz="8342" dirty="0">
              <a:solidFill>
                <a:schemeClr val="bg1">
                  <a:lumMod val="95000"/>
                </a:schemeClr>
              </a:solidFill>
              <a:latin typeface="Garet"/>
            </a:endParaRPr>
          </a:p>
        </p:txBody>
      </p:sp>
      <p:sp>
        <p:nvSpPr>
          <p:cNvPr id="9" name="TextBox 9"/>
          <p:cNvSpPr txBox="1"/>
          <p:nvPr/>
        </p:nvSpPr>
        <p:spPr>
          <a:xfrm>
            <a:off x="8862797" y="8907170"/>
            <a:ext cx="5658783" cy="390556"/>
          </a:xfrm>
          <a:prstGeom prst="rect">
            <a:avLst/>
          </a:prstGeom>
        </p:spPr>
        <p:txBody>
          <a:bodyPr lIns="0" tIns="0" rIns="0" bIns="0" rtlCol="0" anchor="t">
            <a:spAutoFit/>
          </a:bodyPr>
          <a:lstStyle/>
          <a:p>
            <a:pPr algn="r">
              <a:lnSpc>
                <a:spcPts val="3200"/>
              </a:lnSpc>
            </a:pPr>
            <a:r>
              <a:rPr lang="zh-CN" altLang="en-US" sz="2302" spc="511" dirty="0">
                <a:latin typeface="Garet"/>
              </a:rPr>
              <a:t>汇报人</a:t>
            </a:r>
            <a:r>
              <a:rPr lang="en-US" sz="2302" spc="511" dirty="0">
                <a:latin typeface="Garet"/>
              </a:rPr>
              <a:t>:</a:t>
            </a:r>
            <a:r>
              <a:rPr lang="zh-CN" altLang="en-US" sz="2302" spc="511" dirty="0">
                <a:latin typeface="Garet"/>
              </a:rPr>
              <a:t>杨诚诚</a:t>
            </a:r>
            <a:endParaRPr lang="en-US" sz="2302" spc="511" dirty="0">
              <a:latin typeface="Gare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38225" y="1038225"/>
            <a:ext cx="7831539" cy="6096477"/>
            <a:chOff x="0" y="0"/>
            <a:chExt cx="19004683" cy="14794234"/>
          </a:xfrm>
        </p:grpSpPr>
        <p:sp>
          <p:nvSpPr>
            <p:cNvPr id="4" name="Freeform 4"/>
            <p:cNvSpPr/>
            <p:nvPr/>
          </p:nvSpPr>
          <p:spPr>
            <a:xfrm>
              <a:off x="0" y="0"/>
              <a:ext cx="19004683" cy="14794233"/>
            </a:xfrm>
            <a:custGeom>
              <a:avLst/>
              <a:gdLst/>
              <a:ahLst/>
              <a:cxnLst/>
              <a:rect l="l" t="t" r="r" b="b"/>
              <a:pathLst>
                <a:path w="19004683" h="14794233">
                  <a:moveTo>
                    <a:pt x="0" y="0"/>
                  </a:moveTo>
                  <a:lnTo>
                    <a:pt x="0" y="14794233"/>
                  </a:lnTo>
                  <a:lnTo>
                    <a:pt x="19004683" y="14794233"/>
                  </a:lnTo>
                  <a:lnTo>
                    <a:pt x="19004683" y="0"/>
                  </a:lnTo>
                  <a:lnTo>
                    <a:pt x="0" y="0"/>
                  </a:lnTo>
                  <a:close/>
                  <a:moveTo>
                    <a:pt x="18943723" y="14733273"/>
                  </a:moveTo>
                  <a:lnTo>
                    <a:pt x="59690" y="14733273"/>
                  </a:lnTo>
                  <a:lnTo>
                    <a:pt x="59690" y="59690"/>
                  </a:lnTo>
                  <a:lnTo>
                    <a:pt x="18943723" y="59690"/>
                  </a:lnTo>
                  <a:lnTo>
                    <a:pt x="18943723" y="14733273"/>
                  </a:lnTo>
                  <a:close/>
                </a:path>
              </a:pathLst>
            </a:custGeom>
            <a:solidFill>
              <a:srgbClr val="425E34"/>
            </a:solidFill>
          </p:spPr>
        </p:sp>
      </p:grpSp>
      <p:sp>
        <p:nvSpPr>
          <p:cNvPr id="5" name="AutoShape 5"/>
          <p:cNvSpPr/>
          <p:nvPr/>
        </p:nvSpPr>
        <p:spPr>
          <a:xfrm>
            <a:off x="8850714" y="3805660"/>
            <a:ext cx="8399061" cy="0"/>
          </a:xfrm>
          <a:prstGeom prst="line">
            <a:avLst/>
          </a:prstGeom>
          <a:ln w="28575" cap="rnd">
            <a:solidFill>
              <a:srgbClr val="425E34"/>
            </a:solidFill>
            <a:prstDash val="solid"/>
            <a:headEnd type="none" w="sm" len="sm"/>
            <a:tailEnd type="none" w="sm" len="sm"/>
          </a:ln>
        </p:spPr>
      </p:sp>
      <p:sp>
        <p:nvSpPr>
          <p:cNvPr id="6" name="TextBox 6"/>
          <p:cNvSpPr txBox="1"/>
          <p:nvPr/>
        </p:nvSpPr>
        <p:spPr>
          <a:xfrm>
            <a:off x="9427439" y="3292699"/>
            <a:ext cx="6746122" cy="512961"/>
          </a:xfrm>
          <a:prstGeom prst="rect">
            <a:avLst/>
          </a:prstGeom>
        </p:spPr>
        <p:txBody>
          <a:bodyPr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算法：</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39" name="文本框 38">
            <a:extLst>
              <a:ext uri="{FF2B5EF4-FFF2-40B4-BE49-F238E27FC236}">
                <a16:creationId xmlns:a16="http://schemas.microsoft.com/office/drawing/2014/main" id="{A573E4EF-9C8C-5BC6-7298-49802B7B681F}"/>
              </a:ext>
            </a:extLst>
          </p:cNvPr>
          <p:cNvSpPr txBox="1"/>
          <p:nvPr/>
        </p:nvSpPr>
        <p:spPr>
          <a:xfrm>
            <a:off x="9662517" y="4086463"/>
            <a:ext cx="7711084" cy="2426305"/>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在 </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RGB </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三颜色空间中，物体呈现绿色的</a:t>
            </a:r>
            <a:r>
              <a:rPr lang="zh-CN" altLang="en-US" sz="2400" spc="413" dirty="0">
                <a:solidFill>
                  <a:srgbClr val="161615"/>
                </a:solidFill>
                <a:latin typeface="Times New Roman" panose="02020603050405020304" pitchFamily="18" charset="0"/>
                <a:ea typeface="宋体" panose="02010600030101010101" pitchFamily="2" charset="-122"/>
              </a:rPr>
              <a:t>像</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素值域在以 </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G </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点为顶点的仿三棱锥（锥的底面可能</a:t>
            </a:r>
          </a:p>
          <a:p>
            <a:pPr marL="0" marR="0" lvl="0" indent="0" algn="l" defTabSz="914400" rtl="0" eaLnBrk="1" fontAlgn="auto" latinLnBrk="0" hangingPunct="1">
              <a:lnSpc>
                <a:spcPts val="2591"/>
              </a:lnSpc>
              <a:spcBef>
                <a:spcPts val="0"/>
              </a:spcBef>
              <a:spcAft>
                <a:spcPts val="0"/>
              </a:spcAft>
              <a:buClrTx/>
              <a:buSzTx/>
              <a:buFontTx/>
              <a:buNone/>
              <a:tabLst/>
              <a:defRPr/>
            </a:pP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是曲面）体中。顶点 </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G(0,255,0)</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为纯绿色，</a:t>
            </a:r>
          </a:p>
          <a:p>
            <a:pPr marL="0" marR="0" lvl="0" indent="0" algn="l" defTabSz="914400" rtl="0" eaLnBrk="1" fontAlgn="auto" latinLnBrk="0" hangingPunct="1">
              <a:lnSpc>
                <a:spcPts val="2591"/>
              </a:lnSpc>
              <a:spcBef>
                <a:spcPts val="0"/>
              </a:spcBef>
              <a:spcAft>
                <a:spcPts val="0"/>
              </a:spcAft>
              <a:buClrTx/>
              <a:buSzTx/>
              <a:buFontTx/>
              <a:buNone/>
              <a:tabLst/>
              <a:defRPr/>
            </a:pP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依据颜色渐变原理，可以推断 </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G </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点以下空间内的点可能为浅绿、灰绿等。由此可以假设，在绿色物体表面的</a:t>
            </a:r>
            <a:r>
              <a:rPr lang="zh-CN" altLang="en-US" sz="2400" spc="413" dirty="0">
                <a:solidFill>
                  <a:srgbClr val="161615"/>
                </a:solidFill>
                <a:latin typeface="Times New Roman" panose="02020603050405020304" pitchFamily="18" charset="0"/>
                <a:ea typeface="宋体" panose="02010600030101010101" pitchFamily="2" charset="-122"/>
              </a:rPr>
              <a:t>像</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素值域体内存在</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(g&gt;r)</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Times New Roman" panose="02020603050405020304" pitchFamily="18" charset="0"/>
              </a:rPr>
              <a:t>∩(g&gt;b)</a:t>
            </a:r>
            <a:endPar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ts val="2591"/>
              </a:lnSpc>
              <a:spcBef>
                <a:spcPts val="0"/>
              </a:spcBef>
              <a:spcAft>
                <a:spcPts val="0"/>
              </a:spcAft>
              <a:buClrTx/>
              <a:buSzTx/>
              <a:buFontTx/>
              <a:buNone/>
              <a:tabLst/>
              <a:defRPr/>
            </a:pP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式中，</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r, g, b</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分别为 </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R</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G</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a:t>
            </a:r>
            <a:r>
              <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B </a:t>
            </a:r>
            <a:r>
              <a:rPr kumimoji="0" lang="zh-CN" altLang="en-US"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rPr>
              <a:t>的灰度值。</a:t>
            </a:r>
            <a:endParaRPr kumimoji="0" lang="en-US" altLang="zh-CN" sz="2400" b="0" i="0" u="none" strike="noStrike" kern="1200" cap="none" spc="413" normalizeH="0" baseline="0" noProof="0" dirty="0">
              <a:ln>
                <a:noFill/>
              </a:ln>
              <a:solidFill>
                <a:srgbClr val="161615"/>
              </a:solidFill>
              <a:effectLst/>
              <a:uLnTx/>
              <a:uFillTx/>
              <a:latin typeface="Times New Roman" panose="02020603050405020304" pitchFamily="18" charset="0"/>
              <a:ea typeface="宋体" panose="02010600030101010101" pitchFamily="2" charset="-122"/>
              <a:cs typeface="+mn-cs"/>
            </a:endParaRPr>
          </a:p>
        </p:txBody>
      </p:sp>
      <p:pic>
        <p:nvPicPr>
          <p:cNvPr id="8" name="图片 7">
            <a:extLst>
              <a:ext uri="{FF2B5EF4-FFF2-40B4-BE49-F238E27FC236}">
                <a16:creationId xmlns:a16="http://schemas.microsoft.com/office/drawing/2014/main" id="{25328155-DC25-4605-17DE-0FBA1A330473}"/>
              </a:ext>
            </a:extLst>
          </p:cNvPr>
          <p:cNvPicPr>
            <a:picLocks noChangeAspect="1"/>
          </p:cNvPicPr>
          <p:nvPr/>
        </p:nvPicPr>
        <p:blipFill>
          <a:blip r:embed="rId2"/>
          <a:stretch>
            <a:fillRect/>
          </a:stretch>
        </p:blipFill>
        <p:spPr>
          <a:xfrm>
            <a:off x="1828800" y="2610272"/>
            <a:ext cx="2495550" cy="2390775"/>
          </a:xfrm>
          <a:prstGeom prst="rect">
            <a:avLst/>
          </a:prstGeom>
        </p:spPr>
      </p:pic>
      <p:pic>
        <p:nvPicPr>
          <p:cNvPr id="11" name="图片 10">
            <a:extLst>
              <a:ext uri="{FF2B5EF4-FFF2-40B4-BE49-F238E27FC236}">
                <a16:creationId xmlns:a16="http://schemas.microsoft.com/office/drawing/2014/main" id="{DF6FC7DB-8F53-0022-D813-7B5E4435BAD9}"/>
              </a:ext>
            </a:extLst>
          </p:cNvPr>
          <p:cNvPicPr>
            <a:picLocks noChangeAspect="1"/>
          </p:cNvPicPr>
          <p:nvPr/>
        </p:nvPicPr>
        <p:blipFill>
          <a:blip r:embed="rId3"/>
          <a:stretch>
            <a:fillRect/>
          </a:stretch>
        </p:blipFill>
        <p:spPr>
          <a:xfrm>
            <a:off x="5664546" y="2610272"/>
            <a:ext cx="2495550" cy="2390774"/>
          </a:xfrm>
          <a:prstGeom prst="rect">
            <a:avLst/>
          </a:prstGeom>
        </p:spPr>
      </p:pic>
      <p:sp>
        <p:nvSpPr>
          <p:cNvPr id="12" name="箭头: 右 11">
            <a:extLst>
              <a:ext uri="{FF2B5EF4-FFF2-40B4-BE49-F238E27FC236}">
                <a16:creationId xmlns:a16="http://schemas.microsoft.com/office/drawing/2014/main" id="{98CD8EDF-EFA3-95C5-69E9-0E73ABD1B979}"/>
              </a:ext>
            </a:extLst>
          </p:cNvPr>
          <p:cNvSpPr/>
          <p:nvPr/>
        </p:nvSpPr>
        <p:spPr>
          <a:xfrm>
            <a:off x="4344870" y="3651619"/>
            <a:ext cx="1340196" cy="308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E33B182-8720-E5DD-F79A-BB3DEF08B54D}"/>
              </a:ext>
            </a:extLst>
          </p:cNvPr>
          <p:cNvPicPr>
            <a:picLocks noChangeAspect="1"/>
          </p:cNvPicPr>
          <p:nvPr/>
        </p:nvPicPr>
        <p:blipFill>
          <a:blip r:embed="rId4"/>
          <a:stretch>
            <a:fillRect/>
          </a:stretch>
        </p:blipFill>
        <p:spPr>
          <a:xfrm>
            <a:off x="1828800" y="1607024"/>
            <a:ext cx="6464239" cy="4705348"/>
          </a:xfrm>
          <a:prstGeom prst="rect">
            <a:avLst/>
          </a:prstGeom>
        </p:spPr>
      </p:pic>
    </p:spTree>
    <p:extLst>
      <p:ext uri="{BB962C8B-B14F-4D97-AF65-F5344CB8AC3E}">
        <p14:creationId xmlns:p14="http://schemas.microsoft.com/office/powerpoint/2010/main" val="1455077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0915" r="27713" b="22623"/>
          <a:stretch>
            <a:fillRect/>
          </a:stretch>
        </p:blipFill>
        <p:spPr>
          <a:xfrm>
            <a:off x="1133478" y="5335062"/>
            <a:ext cx="7492898" cy="5039252"/>
          </a:xfrm>
          <a:prstGeom prst="rect">
            <a:avLst/>
          </a:prstGeom>
        </p:spPr>
      </p:pic>
      <p:grpSp>
        <p:nvGrpSpPr>
          <p:cNvPr id="3" name="Group 3"/>
          <p:cNvGrpSpPr/>
          <p:nvPr/>
        </p:nvGrpSpPr>
        <p:grpSpPr>
          <a:xfrm>
            <a:off x="779093" y="4972607"/>
            <a:ext cx="7496463" cy="2923294"/>
            <a:chOff x="0" y="0"/>
            <a:chExt cx="18191558" cy="7093916"/>
          </a:xfrm>
        </p:grpSpPr>
        <p:sp>
          <p:nvSpPr>
            <p:cNvPr id="4" name="Freeform 4"/>
            <p:cNvSpPr/>
            <p:nvPr/>
          </p:nvSpPr>
          <p:spPr>
            <a:xfrm>
              <a:off x="0" y="0"/>
              <a:ext cx="18191558" cy="7093916"/>
            </a:xfrm>
            <a:custGeom>
              <a:avLst/>
              <a:gdLst/>
              <a:ahLst/>
              <a:cxnLst/>
              <a:rect l="l" t="t" r="r" b="b"/>
              <a:pathLst>
                <a:path w="18191558" h="7093916">
                  <a:moveTo>
                    <a:pt x="0" y="0"/>
                  </a:moveTo>
                  <a:lnTo>
                    <a:pt x="0" y="7093916"/>
                  </a:lnTo>
                  <a:lnTo>
                    <a:pt x="18191558" y="7093916"/>
                  </a:lnTo>
                  <a:lnTo>
                    <a:pt x="18191558" y="0"/>
                  </a:lnTo>
                  <a:lnTo>
                    <a:pt x="0" y="0"/>
                  </a:lnTo>
                  <a:close/>
                  <a:moveTo>
                    <a:pt x="18130599" y="7032956"/>
                  </a:moveTo>
                  <a:lnTo>
                    <a:pt x="59690" y="7032956"/>
                  </a:lnTo>
                  <a:lnTo>
                    <a:pt x="59690" y="59690"/>
                  </a:lnTo>
                  <a:lnTo>
                    <a:pt x="18130599" y="59690"/>
                  </a:lnTo>
                  <a:lnTo>
                    <a:pt x="18130599" y="7032956"/>
                  </a:lnTo>
                  <a:close/>
                </a:path>
              </a:pathLst>
            </a:custGeom>
            <a:solidFill>
              <a:srgbClr val="799F57"/>
            </a:solidFill>
          </p:spPr>
        </p:sp>
      </p:grpSp>
      <p:sp>
        <p:nvSpPr>
          <p:cNvPr id="5" name="TextBox 5"/>
          <p:cNvSpPr txBox="1"/>
          <p:nvPr/>
        </p:nvSpPr>
        <p:spPr>
          <a:xfrm>
            <a:off x="9781399" y="2074086"/>
            <a:ext cx="6746122" cy="8720336"/>
          </a:xfrm>
          <a:prstGeom prst="rect">
            <a:avLst/>
          </a:prstGeom>
        </p:spPr>
        <p:txBody>
          <a:bodyPr lIns="0" tIns="0" rIns="0" bIns="0" rtlCol="0" anchor="t">
            <a:spAutoFit/>
          </a:bodyPr>
          <a:lstStyle/>
          <a:p>
            <a:pPr>
              <a:lnSpc>
                <a:spcPts val="3950"/>
              </a:lnSpc>
            </a:pPr>
            <a:r>
              <a:rPr lang="zh-CN" altLang="en-US" sz="3238" b="1" dirty="0">
                <a:solidFill>
                  <a:srgbClr val="2A2A29"/>
                </a:solidFill>
                <a:latin typeface="Garet"/>
              </a:rPr>
              <a:t>植物和杂草的分类，植物的分类。</a:t>
            </a:r>
            <a:endParaRPr lang="en-US" altLang="zh-CN" sz="3238" b="1" dirty="0">
              <a:solidFill>
                <a:srgbClr val="2A2A29"/>
              </a:solidFill>
              <a:latin typeface="Garet"/>
            </a:endParaRPr>
          </a:p>
          <a:p>
            <a:pPr>
              <a:lnSpc>
                <a:spcPts val="3950"/>
              </a:lnSpc>
            </a:pPr>
            <a:r>
              <a:rPr lang="zh-CN" altLang="en-US" sz="2000" dirty="0">
                <a:solidFill>
                  <a:srgbClr val="2A2A29"/>
                </a:solidFill>
                <a:latin typeface="Times New Roman" panose="02020603050405020304" pitchFamily="18" charset="0"/>
                <a:ea typeface="宋体" panose="02010600030101010101" pitchFamily="2" charset="-122"/>
              </a:rPr>
              <a:t>通过输入 </a:t>
            </a:r>
            <a:r>
              <a:rPr lang="en-US" altLang="zh-CN" sz="2000" dirty="0">
                <a:solidFill>
                  <a:srgbClr val="2A2A29"/>
                </a:solidFill>
                <a:latin typeface="Times New Roman" panose="02020603050405020304" pitchFamily="18" charset="0"/>
                <a:ea typeface="宋体" panose="02010600030101010101" pitchFamily="2" charset="-122"/>
              </a:rPr>
              <a:t>RGB+</a:t>
            </a:r>
            <a:r>
              <a:rPr lang="zh-CN" altLang="en-US" sz="2000" dirty="0">
                <a:solidFill>
                  <a:srgbClr val="2A2A29"/>
                </a:solidFill>
                <a:latin typeface="Times New Roman" panose="02020603050405020304" pitchFamily="18" charset="0"/>
                <a:ea typeface="宋体" panose="02010600030101010101" pitchFamily="2" charset="-122"/>
              </a:rPr>
              <a:t>近红外（</a:t>
            </a:r>
            <a:r>
              <a:rPr lang="en-US" altLang="zh-CN" sz="2000" dirty="0">
                <a:solidFill>
                  <a:srgbClr val="2A2A29"/>
                </a:solidFill>
                <a:latin typeface="Times New Roman" panose="02020603050405020304" pitchFamily="18" charset="0"/>
                <a:ea typeface="宋体" panose="02010600030101010101" pitchFamily="2" charset="-122"/>
              </a:rPr>
              <a:t>NIR</a:t>
            </a:r>
            <a:r>
              <a:rPr lang="zh-CN" altLang="en-US" sz="2000" dirty="0">
                <a:solidFill>
                  <a:srgbClr val="2A2A29"/>
                </a:solidFill>
                <a:latin typeface="Times New Roman" panose="02020603050405020304" pitchFamily="18" charset="0"/>
                <a:ea typeface="宋体" panose="02010600030101010101" pitchFamily="2" charset="-122"/>
              </a:rPr>
              <a:t>）图像来执行杂草的检测和分类任务。其中为了提取代表绿色植被的 </a:t>
            </a:r>
            <a:r>
              <a:rPr lang="en-US" altLang="zh-CN" sz="2000" dirty="0">
                <a:solidFill>
                  <a:srgbClr val="2A2A29"/>
                </a:solidFill>
                <a:latin typeface="Times New Roman" panose="02020603050405020304" pitchFamily="18" charset="0"/>
                <a:ea typeface="宋体" panose="02010600030101010101" pitchFamily="2" charset="-122"/>
              </a:rPr>
              <a:t>3D </a:t>
            </a:r>
            <a:r>
              <a:rPr lang="zh-CN" altLang="en-US" sz="2000" dirty="0">
                <a:solidFill>
                  <a:srgbClr val="2A2A29"/>
                </a:solidFill>
                <a:latin typeface="Times New Roman" panose="02020603050405020304" pitchFamily="18" charset="0"/>
                <a:ea typeface="宋体" panose="02010600030101010101" pitchFamily="2" charset="-122"/>
              </a:rPr>
              <a:t>投影像素点，选择轻量级的 </a:t>
            </a:r>
            <a:r>
              <a:rPr lang="en-US" altLang="zh-CN" sz="2000" dirty="0">
                <a:solidFill>
                  <a:srgbClr val="2A2A29"/>
                </a:solidFill>
                <a:latin typeface="Times New Roman" panose="02020603050405020304" pitchFamily="18" charset="0"/>
                <a:ea typeface="宋体" panose="02010600030101010101" pitchFamily="2" charset="-122"/>
              </a:rPr>
              <a:t>CNN </a:t>
            </a:r>
            <a:r>
              <a:rPr lang="zh-CN" altLang="en-US" sz="2000" dirty="0">
                <a:solidFill>
                  <a:srgbClr val="2A2A29"/>
                </a:solidFill>
                <a:latin typeface="Times New Roman" panose="02020603050405020304" pitchFamily="18" charset="0"/>
                <a:ea typeface="宋体" panose="02010600030101010101" pitchFamily="2" charset="-122"/>
              </a:rPr>
              <a:t>对 </a:t>
            </a:r>
            <a:r>
              <a:rPr lang="en-US" altLang="zh-CN" sz="2000" dirty="0">
                <a:solidFill>
                  <a:srgbClr val="2A2A29"/>
                </a:solidFill>
                <a:latin typeface="Times New Roman" panose="02020603050405020304" pitchFamily="18" charset="0"/>
                <a:ea typeface="宋体" panose="02010600030101010101" pitchFamily="2" charset="-122"/>
              </a:rPr>
              <a:t>RGB </a:t>
            </a:r>
            <a:r>
              <a:rPr lang="zh-CN" altLang="en-US" sz="2000" dirty="0">
                <a:solidFill>
                  <a:srgbClr val="2A2A29"/>
                </a:solidFill>
                <a:latin typeface="Times New Roman" panose="02020603050405020304" pitchFamily="18" charset="0"/>
                <a:ea typeface="宋体" panose="02010600030101010101" pitchFamily="2" charset="-122"/>
              </a:rPr>
              <a:t>图像进行像素分割。然后通过更深的</a:t>
            </a:r>
            <a:r>
              <a:rPr lang="en-US" altLang="zh-CN" sz="2000" dirty="0">
                <a:solidFill>
                  <a:srgbClr val="2A2A29"/>
                </a:solidFill>
                <a:latin typeface="Times New Roman" panose="02020603050405020304" pitchFamily="18" charset="0"/>
                <a:ea typeface="宋体" panose="02010600030101010101" pitchFamily="2" charset="-122"/>
              </a:rPr>
              <a:t>CNN </a:t>
            </a:r>
            <a:r>
              <a:rPr lang="zh-CN" altLang="en-US" sz="2000" dirty="0">
                <a:solidFill>
                  <a:srgbClr val="2A2A29"/>
                </a:solidFill>
                <a:latin typeface="Times New Roman" panose="02020603050405020304" pitchFamily="18" charset="0"/>
                <a:ea typeface="宋体" panose="02010600030101010101" pitchFamily="2" charset="-122"/>
              </a:rPr>
              <a:t>提取农作物和杂草像素完成分类任务。</a:t>
            </a:r>
            <a:endParaRPr lang="en-US" altLang="zh-CN" sz="2000" dirty="0">
              <a:solidFill>
                <a:srgbClr val="2A2A29"/>
              </a:solidFill>
              <a:latin typeface="Times New Roman" panose="02020603050405020304" pitchFamily="18" charset="0"/>
              <a:ea typeface="宋体" panose="02010600030101010101" pitchFamily="2" charset="-122"/>
            </a:endParaRPr>
          </a:p>
          <a:p>
            <a:pPr>
              <a:lnSpc>
                <a:spcPts val="3950"/>
              </a:lnSpc>
            </a:pPr>
            <a:endParaRPr lang="en-US" altLang="zh-CN" sz="2000" dirty="0">
              <a:solidFill>
                <a:srgbClr val="2A2A29"/>
              </a:solidFill>
              <a:latin typeface="Times New Roman" panose="02020603050405020304" pitchFamily="18" charset="0"/>
              <a:ea typeface="宋体" panose="02010600030101010101" pitchFamily="2" charset="-122"/>
            </a:endParaRPr>
          </a:p>
          <a:p>
            <a:pPr>
              <a:lnSpc>
                <a:spcPts val="3950"/>
              </a:lnSpc>
            </a:pPr>
            <a:r>
              <a:rPr lang="zh-CN" altLang="en-US" sz="2000" dirty="0">
                <a:solidFill>
                  <a:srgbClr val="2A2A29"/>
                </a:solidFill>
                <a:latin typeface="Times New Roman" panose="02020603050405020304" pitchFamily="18" charset="0"/>
                <a:ea typeface="宋体" panose="02010600030101010101" pitchFamily="2" charset="-122"/>
              </a:rPr>
              <a:t>针对苗期玉米与杂草的实时识别问题，提出使用卷积神经网络来实现。首先对杂草图像进行分割处理，然后利用分割后的数据集对卷积神经网络进行训练，最后将训练好的网络模型用于玉米和杂草的识别。</a:t>
            </a:r>
            <a:endParaRPr lang="en-US" altLang="zh-CN" sz="2000" dirty="0">
              <a:solidFill>
                <a:srgbClr val="2A2A29"/>
              </a:solidFill>
              <a:latin typeface="Times New Roman" panose="02020603050405020304" pitchFamily="18" charset="0"/>
              <a:ea typeface="宋体" panose="02010600030101010101" pitchFamily="2" charset="-122"/>
            </a:endParaRPr>
          </a:p>
          <a:p>
            <a:pPr>
              <a:lnSpc>
                <a:spcPts val="3950"/>
              </a:lnSpc>
            </a:pPr>
            <a:endParaRPr lang="en-US" altLang="zh-CN" sz="2000" dirty="0">
              <a:solidFill>
                <a:srgbClr val="2A2A29"/>
              </a:solidFill>
              <a:latin typeface="Times New Roman" panose="02020603050405020304" pitchFamily="18" charset="0"/>
              <a:ea typeface="宋体" panose="02010600030101010101" pitchFamily="2" charset="-122"/>
            </a:endParaRPr>
          </a:p>
          <a:p>
            <a:pPr>
              <a:lnSpc>
                <a:spcPts val="3950"/>
              </a:lnSpc>
            </a:pPr>
            <a:r>
              <a:rPr lang="zh-CN" altLang="en-US" sz="2000" dirty="0">
                <a:solidFill>
                  <a:srgbClr val="2A2A29"/>
                </a:solidFill>
                <a:latin typeface="Times New Roman" panose="02020603050405020304" pitchFamily="18" charset="0"/>
                <a:ea typeface="宋体" panose="02010600030101010101" pitchFamily="2" charset="-122"/>
              </a:rPr>
              <a:t>针对大豆田杂草识别的问题，利用无人机捕获了大量的豆苗与杂草的图像，并采用 </a:t>
            </a:r>
            <a:r>
              <a:rPr lang="en-US" altLang="zh-CN" sz="2000" dirty="0">
                <a:solidFill>
                  <a:srgbClr val="2A2A29"/>
                </a:solidFill>
                <a:latin typeface="Times New Roman" panose="02020603050405020304" pitchFamily="18" charset="0"/>
                <a:ea typeface="宋体" panose="02010600030101010101" pitchFamily="2" charset="-122"/>
              </a:rPr>
              <a:t>Caffe </a:t>
            </a:r>
            <a:r>
              <a:rPr lang="zh-CN" altLang="en-US" sz="2000" dirty="0">
                <a:solidFill>
                  <a:srgbClr val="2A2A29"/>
                </a:solidFill>
                <a:latin typeface="Times New Roman" panose="02020603050405020304" pitchFamily="18" charset="0"/>
                <a:ea typeface="宋体" panose="02010600030101010101" pitchFamily="2" charset="-122"/>
              </a:rPr>
              <a:t>框架实现 </a:t>
            </a:r>
            <a:r>
              <a:rPr lang="en-US" altLang="zh-CN" sz="2000" dirty="0" err="1">
                <a:solidFill>
                  <a:srgbClr val="2A2A29"/>
                </a:solidFill>
                <a:latin typeface="Times New Roman" panose="02020603050405020304" pitchFamily="18" charset="0"/>
                <a:ea typeface="宋体" panose="02010600030101010101" pitchFamily="2" charset="-122"/>
              </a:rPr>
              <a:t>ConvNets</a:t>
            </a:r>
            <a:r>
              <a:rPr lang="en-US" altLang="zh-CN" sz="2000" dirty="0">
                <a:solidFill>
                  <a:srgbClr val="2A2A29"/>
                </a:solidFill>
                <a:latin typeface="Times New Roman" panose="02020603050405020304" pitchFamily="18" charset="0"/>
                <a:ea typeface="宋体" panose="02010600030101010101" pitchFamily="2" charset="-122"/>
              </a:rPr>
              <a:t> </a:t>
            </a:r>
            <a:r>
              <a:rPr lang="zh-CN" altLang="en-US" sz="2000" dirty="0">
                <a:solidFill>
                  <a:srgbClr val="2A2A29"/>
                </a:solidFill>
                <a:latin typeface="Times New Roman" panose="02020603050405020304" pitchFamily="18" charset="0"/>
                <a:ea typeface="宋体" panose="02010600030101010101" pitchFamily="2" charset="-122"/>
              </a:rPr>
              <a:t>模型的搭建与训练。</a:t>
            </a:r>
          </a:p>
          <a:p>
            <a:pPr>
              <a:lnSpc>
                <a:spcPts val="3950"/>
              </a:lnSpc>
            </a:pPr>
            <a:endParaRPr lang="zh-CN" altLang="en-US" sz="3238" b="1" dirty="0">
              <a:solidFill>
                <a:srgbClr val="2A2A29"/>
              </a:solidFill>
              <a:latin typeface="Garet"/>
            </a:endParaRPr>
          </a:p>
          <a:p>
            <a:pPr>
              <a:lnSpc>
                <a:spcPts val="3950"/>
              </a:lnSpc>
            </a:pPr>
            <a:endParaRPr lang="en-US" altLang="zh-CN" sz="3600" spc="382" dirty="0">
              <a:solidFill>
                <a:srgbClr val="2A2A29"/>
              </a:solidFill>
              <a:latin typeface="Garet"/>
            </a:endParaRPr>
          </a:p>
          <a:p>
            <a:pPr>
              <a:lnSpc>
                <a:spcPts val="3950"/>
              </a:lnSpc>
            </a:pPr>
            <a:endParaRPr lang="en-US" sz="3238" b="1" dirty="0">
              <a:solidFill>
                <a:srgbClr val="2A2A29"/>
              </a:solidFill>
              <a:latin typeface="Garet"/>
            </a:endParaRPr>
          </a:p>
        </p:txBody>
      </p:sp>
      <p:sp>
        <p:nvSpPr>
          <p:cNvPr id="11" name="TextBox 11"/>
          <p:cNvSpPr txBox="1"/>
          <p:nvPr/>
        </p:nvSpPr>
        <p:spPr>
          <a:xfrm>
            <a:off x="1164497" y="1181100"/>
            <a:ext cx="7342106" cy="2976905"/>
          </a:xfrm>
          <a:prstGeom prst="rect">
            <a:avLst/>
          </a:prstGeom>
        </p:spPr>
        <p:txBody>
          <a:bodyPr lIns="0" tIns="0" rIns="0" bIns="0" rtlCol="0" anchor="t">
            <a:spAutoFit/>
          </a:bodyPr>
          <a:lstStyle/>
          <a:p>
            <a:pPr>
              <a:lnSpc>
                <a:spcPts val="7558"/>
              </a:lnSpc>
            </a:pPr>
            <a:r>
              <a:rPr lang="zh-CN" altLang="en-US" sz="7713" dirty="0">
                <a:solidFill>
                  <a:srgbClr val="425E34"/>
                </a:solidFill>
                <a:latin typeface="The Seasons Light"/>
              </a:rPr>
              <a:t>深度学习</a:t>
            </a:r>
            <a:endParaRPr lang="en-US" altLang="zh-CN" sz="7713" dirty="0">
              <a:solidFill>
                <a:srgbClr val="425E34"/>
              </a:solidFill>
              <a:latin typeface="The Seasons Light"/>
            </a:endParaRPr>
          </a:p>
          <a:p>
            <a:pPr>
              <a:lnSpc>
                <a:spcPts val="7558"/>
              </a:lnSpc>
            </a:pPr>
            <a:r>
              <a:rPr lang="zh-CN" altLang="en-US" sz="7713" dirty="0">
                <a:solidFill>
                  <a:srgbClr val="425E34"/>
                </a:solidFill>
                <a:latin typeface="The Seasons Light"/>
              </a:rPr>
              <a:t>机器学习</a:t>
            </a:r>
            <a:endParaRPr lang="en-US" altLang="zh-CN" sz="7713" dirty="0">
              <a:solidFill>
                <a:srgbClr val="425E34"/>
              </a:solidFill>
              <a:latin typeface="The Seasons Light"/>
            </a:endParaRPr>
          </a:p>
          <a:p>
            <a:pPr>
              <a:lnSpc>
                <a:spcPts val="7558"/>
              </a:lnSpc>
            </a:pPr>
            <a:endParaRPr lang="en-US" altLang="zh-CN" sz="7713" dirty="0">
              <a:solidFill>
                <a:srgbClr val="425E34"/>
              </a:solidFill>
              <a:latin typeface="The Seaso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996" t="1174" r="9697" b="26027"/>
          <a:stretch>
            <a:fillRect/>
          </a:stretch>
        </p:blipFill>
        <p:spPr>
          <a:xfrm>
            <a:off x="0" y="0"/>
            <a:ext cx="18288000" cy="10287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3" name="Group 3"/>
          <p:cNvGrpSpPr/>
          <p:nvPr/>
        </p:nvGrpSpPr>
        <p:grpSpPr>
          <a:xfrm>
            <a:off x="3804020" y="4012824"/>
            <a:ext cx="10679960" cy="2334779"/>
            <a:chOff x="0" y="0"/>
            <a:chExt cx="25916905" cy="5665775"/>
          </a:xfrm>
        </p:grpSpPr>
        <p:sp>
          <p:nvSpPr>
            <p:cNvPr id="4" name="Freeform 4"/>
            <p:cNvSpPr/>
            <p:nvPr/>
          </p:nvSpPr>
          <p:spPr>
            <a:xfrm>
              <a:off x="0" y="0"/>
              <a:ext cx="25916905" cy="5665775"/>
            </a:xfrm>
            <a:custGeom>
              <a:avLst/>
              <a:gdLst/>
              <a:ahLst/>
              <a:cxnLst/>
              <a:rect l="l" t="t" r="r" b="b"/>
              <a:pathLst>
                <a:path w="25916905" h="5665775">
                  <a:moveTo>
                    <a:pt x="0" y="0"/>
                  </a:moveTo>
                  <a:lnTo>
                    <a:pt x="0" y="5665775"/>
                  </a:lnTo>
                  <a:lnTo>
                    <a:pt x="25916905" y="5665775"/>
                  </a:lnTo>
                  <a:lnTo>
                    <a:pt x="25916905" y="0"/>
                  </a:lnTo>
                  <a:lnTo>
                    <a:pt x="0" y="0"/>
                  </a:lnTo>
                  <a:close/>
                  <a:moveTo>
                    <a:pt x="25855946" y="5604815"/>
                  </a:moveTo>
                  <a:lnTo>
                    <a:pt x="59690" y="5604815"/>
                  </a:lnTo>
                  <a:lnTo>
                    <a:pt x="59690" y="59690"/>
                  </a:lnTo>
                  <a:lnTo>
                    <a:pt x="25855946" y="59690"/>
                  </a:lnTo>
                  <a:lnTo>
                    <a:pt x="25855946" y="5604815"/>
                  </a:lnTo>
                  <a:close/>
                </a:path>
              </a:pathLst>
            </a:custGeom>
            <a:solidFill>
              <a:srgbClr val="B3BAAA"/>
            </a:solidFill>
          </p:spPr>
        </p:sp>
      </p:grpSp>
      <p:sp>
        <p:nvSpPr>
          <p:cNvPr id="5" name="TextBox 5"/>
          <p:cNvSpPr txBox="1"/>
          <p:nvPr/>
        </p:nvSpPr>
        <p:spPr>
          <a:xfrm>
            <a:off x="4087580" y="4441808"/>
            <a:ext cx="10112840" cy="1527890"/>
          </a:xfrm>
          <a:prstGeom prst="rect">
            <a:avLst/>
          </a:prstGeom>
        </p:spPr>
        <p:txBody>
          <a:bodyPr lIns="0" tIns="0" rIns="0" bIns="0" rtlCol="0" anchor="t">
            <a:spAutoFit/>
          </a:bodyPr>
          <a:lstStyle/>
          <a:p>
            <a:pPr algn="ctr">
              <a:lnSpc>
                <a:spcPts val="12385"/>
              </a:lnSpc>
              <a:spcBef>
                <a:spcPct val="0"/>
              </a:spcBef>
            </a:pPr>
            <a:r>
              <a:rPr lang="en-US" sz="8846" dirty="0">
                <a:solidFill>
                  <a:srgbClr val="FFFFFF"/>
                </a:solidFill>
                <a:latin typeface="The Seasons Ligh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6084" y="1934701"/>
            <a:ext cx="4057745" cy="304800"/>
            <a:chOff x="0" y="0"/>
            <a:chExt cx="7823158" cy="571500"/>
          </a:xfrm>
        </p:grpSpPr>
        <p:sp>
          <p:nvSpPr>
            <p:cNvPr id="3" name="Freeform 3"/>
            <p:cNvSpPr/>
            <p:nvPr/>
          </p:nvSpPr>
          <p:spPr>
            <a:xfrm>
              <a:off x="0" y="255270"/>
              <a:ext cx="7823157" cy="69850"/>
            </a:xfrm>
            <a:custGeom>
              <a:avLst/>
              <a:gdLst/>
              <a:ahLst/>
              <a:cxnLst/>
              <a:rect l="l" t="t" r="r" b="b"/>
              <a:pathLst>
                <a:path w="7823157" h="69850">
                  <a:moveTo>
                    <a:pt x="7532328" y="0"/>
                  </a:moveTo>
                  <a:lnTo>
                    <a:pt x="0" y="0"/>
                  </a:lnTo>
                  <a:lnTo>
                    <a:pt x="0" y="69850"/>
                  </a:lnTo>
                  <a:lnTo>
                    <a:pt x="7823157" y="69850"/>
                  </a:lnTo>
                  <a:lnTo>
                    <a:pt x="7823157" y="0"/>
                  </a:lnTo>
                  <a:close/>
                </a:path>
              </a:pathLst>
            </a:custGeom>
            <a:solidFill>
              <a:srgbClr val="2A2A29"/>
            </a:solidFill>
          </p:spPr>
        </p:sp>
      </p:grpSp>
      <p:sp>
        <p:nvSpPr>
          <p:cNvPr id="4" name="AutoShape 4"/>
          <p:cNvSpPr/>
          <p:nvPr/>
        </p:nvSpPr>
        <p:spPr>
          <a:xfrm>
            <a:off x="7772401" y="-459403"/>
            <a:ext cx="10967114" cy="11205806"/>
          </a:xfrm>
          <a:prstGeom prst="rect">
            <a:avLst/>
          </a:prstGeom>
          <a:solidFill>
            <a:schemeClr val="bg1">
              <a:alpha val="14902"/>
            </a:schemeClr>
          </a:solidFill>
          <a:ln w="28575">
            <a:solidFill>
              <a:schemeClr val="accent3">
                <a:lumMod val="75000"/>
              </a:schemeClr>
            </a:solidFill>
          </a:ln>
        </p:spPr>
      </p:sp>
      <p:sp>
        <p:nvSpPr>
          <p:cNvPr id="5" name="TextBox 5"/>
          <p:cNvSpPr txBox="1"/>
          <p:nvPr/>
        </p:nvSpPr>
        <p:spPr>
          <a:xfrm>
            <a:off x="1028700" y="1032197"/>
            <a:ext cx="6184302" cy="2109808"/>
          </a:xfrm>
          <a:prstGeom prst="rect">
            <a:avLst/>
          </a:prstGeom>
        </p:spPr>
        <p:txBody>
          <a:bodyPr lIns="0" tIns="0" rIns="0" bIns="0" rtlCol="0" anchor="t">
            <a:spAutoFit/>
          </a:bodyPr>
          <a:lstStyle/>
          <a:p>
            <a:pPr>
              <a:lnSpc>
                <a:spcPts val="8011"/>
              </a:lnSpc>
              <a:spcBef>
                <a:spcPct val="0"/>
              </a:spcBef>
            </a:pPr>
            <a:r>
              <a:rPr lang="zh-CN" altLang="en-US" sz="8174" cap="all" dirty="0">
                <a:solidFill>
                  <a:srgbClr val="425E34"/>
                </a:solidFill>
                <a:latin typeface="The Seasons Light"/>
              </a:rPr>
              <a:t>图像分割</a:t>
            </a:r>
            <a:endParaRPr lang="en-US" altLang="zh-CN" sz="8174" cap="all" dirty="0">
              <a:solidFill>
                <a:srgbClr val="425E34"/>
              </a:solidFill>
              <a:latin typeface="The Seasons Light"/>
            </a:endParaRPr>
          </a:p>
          <a:p>
            <a:pPr>
              <a:lnSpc>
                <a:spcPts val="8011"/>
              </a:lnSpc>
              <a:spcBef>
                <a:spcPct val="0"/>
              </a:spcBef>
            </a:pPr>
            <a:r>
              <a:rPr lang="en-US" altLang="zh-CN" sz="8174" cap="all" dirty="0">
                <a:solidFill>
                  <a:srgbClr val="425E34"/>
                </a:solidFill>
                <a:latin typeface="The Seasons Light"/>
              </a:rPr>
              <a:t>	</a:t>
            </a:r>
            <a:r>
              <a:rPr lang="zh-CN" altLang="en-US" sz="4000" cap="all" dirty="0">
                <a:solidFill>
                  <a:srgbClr val="425E34"/>
                </a:solidFill>
                <a:latin typeface="The Seasons Light"/>
              </a:rPr>
              <a:t>分割出绿色植物</a:t>
            </a:r>
          </a:p>
        </p:txBody>
      </p:sp>
      <p:sp>
        <p:nvSpPr>
          <p:cNvPr id="7" name="TextBox 7"/>
          <p:cNvSpPr txBox="1"/>
          <p:nvPr/>
        </p:nvSpPr>
        <p:spPr>
          <a:xfrm>
            <a:off x="9144000" y="1032197"/>
            <a:ext cx="8115300" cy="6075446"/>
          </a:xfrm>
          <a:prstGeom prst="rect">
            <a:avLst/>
          </a:prstGeom>
        </p:spPr>
        <p:txBody>
          <a:bodyPr lIns="0" tIns="0" rIns="0" bIns="0" rtlCol="0" anchor="t">
            <a:spAutoFit/>
          </a:bodyPr>
          <a:lstStyle/>
          <a:p>
            <a:pPr>
              <a:lnSpc>
                <a:spcPts val="2760"/>
              </a:lnSpc>
            </a:pPr>
            <a:r>
              <a:rPr lang="zh-CN" altLang="en-US" sz="1840" spc="408" dirty="0">
                <a:solidFill>
                  <a:srgbClr val="2A2A29"/>
                </a:solidFill>
                <a:ea typeface="Garet"/>
              </a:rPr>
              <a:t>图像分割技术的研究重点就是从图像中提取目标区域。众所周知，在农业中一些重要问题也与图像分割有着密不可分的关系，例如，农业病虫害识别、农产品分级、农作物采摘，杂草去除等。</a:t>
            </a:r>
            <a:endParaRPr lang="en-US" altLang="zh-CN" sz="1840" spc="408" dirty="0">
              <a:solidFill>
                <a:srgbClr val="2A2A29"/>
              </a:solidFill>
              <a:ea typeface="Garet"/>
            </a:endParaRPr>
          </a:p>
          <a:p>
            <a:pPr>
              <a:lnSpc>
                <a:spcPts val="2760"/>
              </a:lnSpc>
            </a:pPr>
            <a:endParaRPr lang="zh-CN" altLang="en-US" sz="1840" spc="408" dirty="0">
              <a:solidFill>
                <a:srgbClr val="2A2A29"/>
              </a:solidFill>
              <a:ea typeface="Garet"/>
            </a:endParaRPr>
          </a:p>
          <a:p>
            <a:pPr>
              <a:lnSpc>
                <a:spcPts val="2760"/>
              </a:lnSpc>
            </a:pPr>
            <a:r>
              <a:rPr lang="zh-CN" altLang="en-US" sz="1840" spc="408" dirty="0">
                <a:solidFill>
                  <a:srgbClr val="2A2A29"/>
                </a:solidFill>
                <a:ea typeface="Garet"/>
              </a:rPr>
              <a:t>图像分割技术的研究是从 </a:t>
            </a:r>
            <a:r>
              <a:rPr lang="en-US" altLang="zh-CN" sz="1840" spc="408" dirty="0">
                <a:solidFill>
                  <a:srgbClr val="2A2A29"/>
                </a:solidFill>
                <a:ea typeface="Garet"/>
              </a:rPr>
              <a:t>20 </a:t>
            </a:r>
            <a:r>
              <a:rPr lang="zh-CN" altLang="en-US" sz="1840" spc="408" dirty="0">
                <a:solidFill>
                  <a:srgbClr val="2A2A29"/>
                </a:solidFill>
                <a:ea typeface="Garet"/>
              </a:rPr>
              <a:t>世纪六七十年代开始的，经过几十年的研究，图像的分割方法有成千上万种，每种方法大都针对具体问题，至今仍然没有适用一切图像的分割方法。由于图像的种类千差万别，拍摄条件大相径庭，也不可能存在一个通用的方法，适用于所有类型图像的分割。此外，在实际科学技术领域中选择一个适合图像分割的算法仍然是一个比较困难的问题。图像分割技术的发展是图像处理领域发展的关键，也是计算机视觉和人工智能领域发展的关键一步。</a:t>
            </a:r>
            <a:endParaRPr lang="en-US" altLang="zh-CN" sz="1840" spc="408" dirty="0">
              <a:solidFill>
                <a:srgbClr val="2A2A29"/>
              </a:solidFill>
              <a:ea typeface="Garet"/>
            </a:endParaRPr>
          </a:p>
          <a:p>
            <a:pPr>
              <a:lnSpc>
                <a:spcPts val="2760"/>
              </a:lnSpc>
            </a:pPr>
            <a:endParaRPr lang="zh-CN" altLang="en-US" sz="1840" spc="408" dirty="0">
              <a:solidFill>
                <a:srgbClr val="2A2A29"/>
              </a:solidFill>
              <a:ea typeface="Garet"/>
            </a:endParaRPr>
          </a:p>
          <a:p>
            <a:pPr>
              <a:lnSpc>
                <a:spcPts val="2760"/>
              </a:lnSpc>
            </a:pPr>
            <a:r>
              <a:rPr lang="zh-CN" altLang="en-US" sz="1840" spc="408" dirty="0">
                <a:solidFill>
                  <a:srgbClr val="2A2A29"/>
                </a:solidFill>
                <a:ea typeface="Garet"/>
              </a:rPr>
              <a:t>信息化时代的到来，机器视觉逐渐走进人类的视野，而图像则是机器视觉的一部分。在针对农作物方面的分割方法并不多见，有效且容易的方法更为屈指可数。比如农作物的反光和阴影，叶片的交叉重叠，不同成分的土壤。</a:t>
            </a:r>
            <a:endParaRPr lang="en-US" sz="1840" spc="408" dirty="0">
              <a:solidFill>
                <a:srgbClr val="2A2A29"/>
              </a:solidFill>
              <a:ea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3866" y="6556862"/>
            <a:ext cx="7464334" cy="501163"/>
          </a:xfrm>
          <a:prstGeom prst="rect">
            <a:avLst/>
          </a:prstGeom>
        </p:spPr>
        <p:txBody>
          <a:bodyPr wrap="square" lIns="0" tIns="0" rIns="0" bIns="0" rtlCol="0" anchor="t">
            <a:spAutoFit/>
          </a:bodyPr>
          <a:lstStyle/>
          <a:p>
            <a:pPr>
              <a:lnSpc>
                <a:spcPts val="3950"/>
              </a:lnSpc>
            </a:pPr>
            <a:r>
              <a:rPr lang="zh-CN" altLang="en-US" sz="3238" dirty="0">
                <a:solidFill>
                  <a:srgbClr val="2A2A29"/>
                </a:solidFill>
                <a:latin typeface="Garet"/>
              </a:rPr>
              <a:t>过绿指数</a:t>
            </a:r>
            <a:r>
              <a:rPr lang="en-US" altLang="zh-CN" sz="3238" dirty="0">
                <a:solidFill>
                  <a:srgbClr val="2A2A29"/>
                </a:solidFill>
                <a:latin typeface="Garet"/>
              </a:rPr>
              <a:t>:</a:t>
            </a:r>
            <a:r>
              <a:rPr lang="zh-CN" altLang="en-US" sz="3238" dirty="0">
                <a:solidFill>
                  <a:srgbClr val="2A2A29"/>
                </a:solidFill>
                <a:latin typeface="Garet"/>
              </a:rPr>
              <a:t> 可用于分割土壤和绿色植物</a:t>
            </a:r>
            <a:endParaRPr lang="en-US" sz="3238" dirty="0">
              <a:solidFill>
                <a:srgbClr val="2A2A29"/>
              </a:solidFill>
              <a:latin typeface="Garet"/>
            </a:endParaRPr>
          </a:p>
        </p:txBody>
      </p:sp>
      <p:sp>
        <p:nvSpPr>
          <p:cNvPr id="4" name="TextBox 4"/>
          <p:cNvSpPr txBox="1"/>
          <p:nvPr/>
        </p:nvSpPr>
        <p:spPr>
          <a:xfrm>
            <a:off x="1028700" y="7200900"/>
            <a:ext cx="7277100" cy="1531188"/>
          </a:xfrm>
          <a:prstGeom prst="rect">
            <a:avLst/>
          </a:prstGeom>
        </p:spPr>
        <p:txBody>
          <a:bodyPr wrap="square" lIns="0" tIns="0" rIns="0" bIns="0" rtlCol="0" anchor="t">
            <a:spAutoFit/>
          </a:bodyPr>
          <a:lstStyle/>
          <a:p>
            <a:pPr>
              <a:lnSpc>
                <a:spcPts val="2396"/>
              </a:lnSpc>
            </a:pPr>
            <a:r>
              <a:rPr lang="de-DE" altLang="zh-CN" dirty="0"/>
              <a:t>D. M. Woebbecke, G. E. Meyer, K. Von Bargen, D. A. Mortensen. </a:t>
            </a:r>
            <a:r>
              <a:rPr lang="en-US" altLang="zh-CN" dirty="0"/>
              <a:t>Color indices for weed identification under various soil, residue, and  lighting conditions. [J] </a:t>
            </a:r>
          </a:p>
          <a:p>
            <a:pPr>
              <a:lnSpc>
                <a:spcPts val="2396"/>
              </a:lnSpc>
            </a:pPr>
            <a:r>
              <a:rPr lang="en-US" altLang="zh-CN" dirty="0"/>
              <a:t>Transactions of the ASABE, 1995, 38(1): 259-269</a:t>
            </a:r>
          </a:p>
          <a:p>
            <a:pPr>
              <a:lnSpc>
                <a:spcPts val="2396"/>
              </a:lnSpc>
            </a:pPr>
            <a:endParaRPr lang="de-DE" altLang="zh-CN" dirty="0"/>
          </a:p>
          <a:p>
            <a:pPr>
              <a:lnSpc>
                <a:spcPts val="2396"/>
              </a:lnSpc>
            </a:pPr>
            <a:endParaRPr lang="en-US" spc="382" dirty="0">
              <a:solidFill>
                <a:srgbClr val="2A2A29"/>
              </a:solidFill>
              <a:latin typeface="Garet"/>
            </a:endParaRPr>
          </a:p>
        </p:txBody>
      </p:sp>
      <p:grpSp>
        <p:nvGrpSpPr>
          <p:cNvPr id="5" name="Group 5"/>
          <p:cNvGrpSpPr/>
          <p:nvPr/>
        </p:nvGrpSpPr>
        <p:grpSpPr>
          <a:xfrm>
            <a:off x="9298830" y="1239536"/>
            <a:ext cx="8090609" cy="7348126"/>
            <a:chOff x="0" y="0"/>
            <a:chExt cx="19633364" cy="17831591"/>
          </a:xfrm>
        </p:grpSpPr>
        <p:sp>
          <p:nvSpPr>
            <p:cNvPr id="6" name="Freeform 6"/>
            <p:cNvSpPr/>
            <p:nvPr/>
          </p:nvSpPr>
          <p:spPr>
            <a:xfrm>
              <a:off x="0" y="0"/>
              <a:ext cx="19633364" cy="17831591"/>
            </a:xfrm>
            <a:custGeom>
              <a:avLst/>
              <a:gdLst/>
              <a:ahLst/>
              <a:cxnLst/>
              <a:rect l="l" t="t" r="r" b="b"/>
              <a:pathLst>
                <a:path w="19633364" h="17831591">
                  <a:moveTo>
                    <a:pt x="0" y="0"/>
                  </a:moveTo>
                  <a:lnTo>
                    <a:pt x="0" y="17831591"/>
                  </a:lnTo>
                  <a:lnTo>
                    <a:pt x="19633364" y="17831591"/>
                  </a:lnTo>
                  <a:lnTo>
                    <a:pt x="19633364" y="0"/>
                  </a:lnTo>
                  <a:lnTo>
                    <a:pt x="0" y="0"/>
                  </a:lnTo>
                  <a:close/>
                  <a:moveTo>
                    <a:pt x="19572404" y="17770632"/>
                  </a:moveTo>
                  <a:lnTo>
                    <a:pt x="59690" y="17770632"/>
                  </a:lnTo>
                  <a:lnTo>
                    <a:pt x="59690" y="59690"/>
                  </a:lnTo>
                  <a:lnTo>
                    <a:pt x="19572404" y="59690"/>
                  </a:lnTo>
                  <a:lnTo>
                    <a:pt x="19572404" y="17770632"/>
                  </a:lnTo>
                  <a:close/>
                </a:path>
              </a:pathLst>
            </a:custGeom>
            <a:solidFill>
              <a:srgbClr val="799F57"/>
            </a:solidFill>
          </p:spPr>
        </p:sp>
      </p:grpSp>
      <p:sp>
        <p:nvSpPr>
          <p:cNvPr id="7" name="TextBox 7"/>
          <p:cNvSpPr txBox="1"/>
          <p:nvPr/>
        </p:nvSpPr>
        <p:spPr>
          <a:xfrm>
            <a:off x="1028700" y="1694448"/>
            <a:ext cx="7683925" cy="3135730"/>
          </a:xfrm>
          <a:prstGeom prst="rect">
            <a:avLst/>
          </a:prstGeom>
        </p:spPr>
        <p:txBody>
          <a:bodyPr lIns="0" tIns="0" rIns="0" bIns="0" rtlCol="0" anchor="t">
            <a:spAutoFit/>
          </a:bodyPr>
          <a:lstStyle/>
          <a:p>
            <a:pPr>
              <a:lnSpc>
                <a:spcPts val="8011"/>
              </a:lnSpc>
            </a:pPr>
            <a:r>
              <a:rPr lang="en-US" sz="8174" cap="all" dirty="0">
                <a:solidFill>
                  <a:srgbClr val="425E34"/>
                </a:solidFill>
                <a:latin typeface="The Seasons Light"/>
              </a:rPr>
              <a:t>The </a:t>
            </a:r>
            <a:r>
              <a:rPr lang="en-US" sz="8174" cap="all" dirty="0" err="1">
                <a:solidFill>
                  <a:srgbClr val="425E34"/>
                </a:solidFill>
                <a:latin typeface="The Seasons Light"/>
              </a:rPr>
              <a:t>exces</a:t>
            </a:r>
            <a:r>
              <a:rPr lang="en-US" sz="8174" cap="all" dirty="0">
                <a:solidFill>
                  <a:srgbClr val="425E34"/>
                </a:solidFill>
                <a:latin typeface="The Seasons Light"/>
              </a:rPr>
              <a:t> green index </a:t>
            </a:r>
            <a:r>
              <a:rPr lang="en-US" sz="8174" dirty="0">
                <a:solidFill>
                  <a:srgbClr val="425E34"/>
                </a:solidFill>
                <a:latin typeface="The Seasons Light"/>
              </a:rPr>
              <a:t>(</a:t>
            </a:r>
            <a:r>
              <a:rPr lang="en-US" sz="8174" dirty="0" err="1">
                <a:solidFill>
                  <a:srgbClr val="425E34"/>
                </a:solidFill>
                <a:latin typeface="The Seasons Light"/>
              </a:rPr>
              <a:t>ExG</a:t>
            </a:r>
            <a:r>
              <a:rPr lang="en-US" sz="8174" dirty="0">
                <a:solidFill>
                  <a:srgbClr val="425E34"/>
                </a:solidFill>
                <a:latin typeface="The Seasons Light"/>
              </a:rPr>
              <a:t>)</a:t>
            </a:r>
          </a:p>
        </p:txBody>
      </p:sp>
      <p:sp>
        <p:nvSpPr>
          <p:cNvPr id="8" name="AutoShape 8"/>
          <p:cNvSpPr/>
          <p:nvPr/>
        </p:nvSpPr>
        <p:spPr>
          <a:xfrm>
            <a:off x="1038225" y="7058025"/>
            <a:ext cx="8270130" cy="0"/>
          </a:xfrm>
          <a:prstGeom prst="line">
            <a:avLst/>
          </a:prstGeom>
          <a:ln w="28575" cap="rnd">
            <a:solidFill>
              <a:srgbClr val="799F57"/>
            </a:solidFill>
            <a:prstDash val="solid"/>
            <a:headEnd type="none" w="sm" len="sm"/>
            <a:tailEnd type="none" w="sm" len="sm"/>
          </a:ln>
        </p:spPr>
      </p:sp>
      <p:pic>
        <p:nvPicPr>
          <p:cNvPr id="9" name="图片 8">
            <a:extLst>
              <a:ext uri="{FF2B5EF4-FFF2-40B4-BE49-F238E27FC236}">
                <a16:creationId xmlns:a16="http://schemas.microsoft.com/office/drawing/2014/main" id="{AD61B8C3-7540-46F9-89BD-3B4CA1C7F0A7}"/>
              </a:ext>
            </a:extLst>
          </p:cNvPr>
          <p:cNvPicPr>
            <a:picLocks noChangeAspect="1"/>
          </p:cNvPicPr>
          <p:nvPr/>
        </p:nvPicPr>
        <p:blipFill>
          <a:blip r:embed="rId2"/>
          <a:stretch>
            <a:fillRect/>
          </a:stretch>
        </p:blipFill>
        <p:spPr>
          <a:xfrm>
            <a:off x="10568966" y="2193632"/>
            <a:ext cx="5550336" cy="5439934"/>
          </a:xfrm>
          <a:prstGeom prst="rect">
            <a:avLst/>
          </a:prstGeom>
        </p:spPr>
      </p:pic>
      <p:pic>
        <p:nvPicPr>
          <p:cNvPr id="13" name="图片 12">
            <a:extLst>
              <a:ext uri="{FF2B5EF4-FFF2-40B4-BE49-F238E27FC236}">
                <a16:creationId xmlns:a16="http://schemas.microsoft.com/office/drawing/2014/main" id="{AA2B6EDA-8289-A743-4CB2-3FB4C4DC16B2}"/>
              </a:ext>
            </a:extLst>
          </p:cNvPr>
          <p:cNvPicPr>
            <a:picLocks noChangeAspect="1"/>
          </p:cNvPicPr>
          <p:nvPr/>
        </p:nvPicPr>
        <p:blipFill>
          <a:blip r:embed="rId3"/>
          <a:stretch>
            <a:fillRect/>
          </a:stretch>
        </p:blipFill>
        <p:spPr>
          <a:xfrm>
            <a:off x="10578491" y="2193632"/>
            <a:ext cx="5550335" cy="5439934"/>
          </a:xfrm>
          <a:prstGeom prst="rect">
            <a:avLst/>
          </a:prstGeom>
        </p:spPr>
      </p:pic>
      <p:pic>
        <p:nvPicPr>
          <p:cNvPr id="11" name="图片 10">
            <a:extLst>
              <a:ext uri="{FF2B5EF4-FFF2-40B4-BE49-F238E27FC236}">
                <a16:creationId xmlns:a16="http://schemas.microsoft.com/office/drawing/2014/main" id="{64E9B39E-1A18-E41E-9E15-3997E630990A}"/>
              </a:ext>
            </a:extLst>
          </p:cNvPr>
          <p:cNvPicPr>
            <a:picLocks noChangeAspect="1"/>
          </p:cNvPicPr>
          <p:nvPr/>
        </p:nvPicPr>
        <p:blipFill rotWithShape="1">
          <a:blip r:embed="rId4">
            <a:extLst>
              <a:ext uri="{28A0092B-C50C-407E-A947-70E740481C1C}">
                <a14:useLocalDpi xmlns:a14="http://schemas.microsoft.com/office/drawing/2010/main" val="0"/>
              </a:ext>
            </a:extLst>
          </a:blip>
          <a:srcRect l="3172" r="1744" b="1623"/>
          <a:stretch/>
        </p:blipFill>
        <p:spPr>
          <a:xfrm>
            <a:off x="10568966" y="2193632"/>
            <a:ext cx="5559861" cy="5439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38225" y="1038225"/>
            <a:ext cx="7831539" cy="6096477"/>
            <a:chOff x="0" y="0"/>
            <a:chExt cx="19004683" cy="14794234"/>
          </a:xfrm>
        </p:grpSpPr>
        <p:sp>
          <p:nvSpPr>
            <p:cNvPr id="4" name="Freeform 4"/>
            <p:cNvSpPr/>
            <p:nvPr/>
          </p:nvSpPr>
          <p:spPr>
            <a:xfrm>
              <a:off x="0" y="0"/>
              <a:ext cx="19004683" cy="14794233"/>
            </a:xfrm>
            <a:custGeom>
              <a:avLst/>
              <a:gdLst/>
              <a:ahLst/>
              <a:cxnLst/>
              <a:rect l="l" t="t" r="r" b="b"/>
              <a:pathLst>
                <a:path w="19004683" h="14794233">
                  <a:moveTo>
                    <a:pt x="0" y="0"/>
                  </a:moveTo>
                  <a:lnTo>
                    <a:pt x="0" y="14794233"/>
                  </a:lnTo>
                  <a:lnTo>
                    <a:pt x="19004683" y="14794233"/>
                  </a:lnTo>
                  <a:lnTo>
                    <a:pt x="19004683" y="0"/>
                  </a:lnTo>
                  <a:lnTo>
                    <a:pt x="0" y="0"/>
                  </a:lnTo>
                  <a:close/>
                  <a:moveTo>
                    <a:pt x="18943723" y="14733273"/>
                  </a:moveTo>
                  <a:lnTo>
                    <a:pt x="59690" y="14733273"/>
                  </a:lnTo>
                  <a:lnTo>
                    <a:pt x="59690" y="59690"/>
                  </a:lnTo>
                  <a:lnTo>
                    <a:pt x="18943723" y="59690"/>
                  </a:lnTo>
                  <a:lnTo>
                    <a:pt x="18943723" y="14733273"/>
                  </a:lnTo>
                  <a:close/>
                </a:path>
              </a:pathLst>
            </a:custGeom>
            <a:solidFill>
              <a:srgbClr val="425E34"/>
            </a:solidFill>
          </p:spPr>
        </p:sp>
      </p:grpSp>
      <p:sp>
        <p:nvSpPr>
          <p:cNvPr id="5" name="AutoShape 5"/>
          <p:cNvSpPr/>
          <p:nvPr/>
        </p:nvSpPr>
        <p:spPr>
          <a:xfrm>
            <a:off x="8850714" y="3805660"/>
            <a:ext cx="8399061" cy="0"/>
          </a:xfrm>
          <a:prstGeom prst="line">
            <a:avLst/>
          </a:prstGeom>
          <a:ln w="28575" cap="rnd">
            <a:solidFill>
              <a:srgbClr val="425E34"/>
            </a:solidFill>
            <a:prstDash val="solid"/>
            <a:headEnd type="none" w="sm" len="sm"/>
            <a:tailEnd type="none" w="sm" len="sm"/>
          </a:ln>
        </p:spPr>
      </p:sp>
      <p:sp>
        <p:nvSpPr>
          <p:cNvPr id="6" name="TextBox 6"/>
          <p:cNvSpPr txBox="1"/>
          <p:nvPr/>
        </p:nvSpPr>
        <p:spPr>
          <a:xfrm>
            <a:off x="9427439" y="3292699"/>
            <a:ext cx="6746122" cy="512961"/>
          </a:xfrm>
          <a:prstGeom prst="rect">
            <a:avLst/>
          </a:prstGeom>
        </p:spPr>
        <p:txBody>
          <a:bodyPr lIns="0" tIns="0" rIns="0" bIns="0" rtlCol="0" anchor="t">
            <a:spAutoFit/>
          </a:bodyPr>
          <a:lstStyle/>
          <a:p>
            <a:pPr>
              <a:lnSpc>
                <a:spcPts val="3950"/>
              </a:lnSpc>
            </a:pPr>
            <a:r>
              <a:rPr lang="zh-CN" altLang="en-US" sz="3238" dirty="0">
                <a:solidFill>
                  <a:srgbClr val="2A2A29"/>
                </a:solidFill>
                <a:latin typeface="Garet"/>
              </a:rPr>
              <a:t>算法实现步骤：</a:t>
            </a:r>
            <a:endParaRPr lang="en-US" sz="3238" dirty="0">
              <a:solidFill>
                <a:srgbClr val="2A2A29"/>
              </a:solidFill>
              <a:latin typeface="Garet"/>
            </a:endParaRPr>
          </a:p>
        </p:txBody>
      </p:sp>
      <p:sp>
        <p:nvSpPr>
          <p:cNvPr id="7" name="TextBox 7"/>
          <p:cNvSpPr txBox="1"/>
          <p:nvPr/>
        </p:nvSpPr>
        <p:spPr>
          <a:xfrm>
            <a:off x="9906000" y="4284182"/>
            <a:ext cx="6553200" cy="333425"/>
          </a:xfrm>
          <a:prstGeom prst="rect">
            <a:avLst/>
          </a:prstGeom>
        </p:spPr>
        <p:txBody>
          <a:bodyPr wrap="square" lIns="0" tIns="0" rIns="0" bIns="0" rtlCol="0" anchor="t">
            <a:spAutoFit/>
          </a:bodyPr>
          <a:lstStyle/>
          <a:p>
            <a:pPr>
              <a:lnSpc>
                <a:spcPts val="2591"/>
              </a:lnSpc>
            </a:pPr>
            <a:r>
              <a:rPr lang="en-US" altLang="zh-CN" sz="2400" spc="413" dirty="0">
                <a:solidFill>
                  <a:srgbClr val="161615"/>
                </a:solidFill>
                <a:latin typeface="+mj-ea"/>
                <a:ea typeface="+mj-ea"/>
              </a:rPr>
              <a:t>Step1:</a:t>
            </a:r>
            <a:r>
              <a:rPr lang="zh-CN" altLang="en-US" sz="2400" spc="413" dirty="0">
                <a:solidFill>
                  <a:srgbClr val="161615"/>
                </a:solidFill>
                <a:latin typeface="+mj-ea"/>
                <a:ea typeface="+mj-ea"/>
              </a:rPr>
              <a:t>将</a:t>
            </a:r>
            <a:r>
              <a:rPr lang="en-US" altLang="zh-CN" sz="2400" spc="413" dirty="0">
                <a:solidFill>
                  <a:srgbClr val="161615"/>
                </a:solidFill>
                <a:latin typeface="+mj-ea"/>
                <a:ea typeface="+mj-ea"/>
              </a:rPr>
              <a:t>RGB</a:t>
            </a:r>
            <a:r>
              <a:rPr lang="zh-CN" altLang="en-US" sz="2400" spc="413" dirty="0">
                <a:solidFill>
                  <a:srgbClr val="161615"/>
                </a:solidFill>
                <a:latin typeface="+mj-ea"/>
                <a:ea typeface="+mj-ea"/>
              </a:rPr>
              <a:t>三个通道分别归一化</a:t>
            </a:r>
            <a:r>
              <a:rPr lang="en-US" altLang="zh-CN" sz="2400" spc="413" dirty="0">
                <a:solidFill>
                  <a:srgbClr val="161615"/>
                </a:solidFill>
                <a:latin typeface="+mj-ea"/>
                <a:ea typeface="+mj-ea"/>
              </a:rPr>
              <a:t>0</a:t>
            </a:r>
            <a:r>
              <a:rPr lang="zh-CN" altLang="en-US" sz="2400" spc="413" dirty="0">
                <a:solidFill>
                  <a:srgbClr val="161615"/>
                </a:solidFill>
                <a:latin typeface="+mj-ea"/>
                <a:ea typeface="+mj-ea"/>
              </a:rPr>
              <a:t>到</a:t>
            </a:r>
            <a:r>
              <a:rPr lang="en-US" altLang="zh-CN" sz="2400" spc="413" dirty="0">
                <a:solidFill>
                  <a:srgbClr val="161615"/>
                </a:solidFill>
                <a:latin typeface="+mj-ea"/>
                <a:ea typeface="+mj-ea"/>
              </a:rPr>
              <a:t>1</a:t>
            </a:r>
          </a:p>
        </p:txBody>
      </p:sp>
      <p:sp>
        <p:nvSpPr>
          <p:cNvPr id="11" name="文本框 10">
            <a:extLst>
              <a:ext uri="{FF2B5EF4-FFF2-40B4-BE49-F238E27FC236}">
                <a16:creationId xmlns:a16="http://schemas.microsoft.com/office/drawing/2014/main" id="{74FE6BC6-FB85-26FF-59D2-ABEAEE23E5E9}"/>
              </a:ext>
            </a:extLst>
          </p:cNvPr>
          <p:cNvSpPr txBox="1"/>
          <p:nvPr/>
        </p:nvSpPr>
        <p:spPr>
          <a:xfrm>
            <a:off x="9762309" y="5922532"/>
            <a:ext cx="9144000" cy="425758"/>
          </a:xfrm>
          <a:prstGeom prst="rect">
            <a:avLst/>
          </a:prstGeom>
          <a:noFill/>
        </p:spPr>
        <p:txBody>
          <a:bodyPr wrap="square">
            <a:spAutoFit/>
          </a:bodyPr>
          <a:lstStyle/>
          <a:p>
            <a:pPr>
              <a:lnSpc>
                <a:spcPts val="2591"/>
              </a:lnSpc>
            </a:pPr>
            <a:r>
              <a:rPr lang="en-US" altLang="zh-CN" sz="2400" spc="413" dirty="0">
                <a:solidFill>
                  <a:srgbClr val="161615"/>
                </a:solidFill>
                <a:latin typeface="+mj-ea"/>
                <a:ea typeface="+mj-ea"/>
              </a:rPr>
              <a:t>Step2:</a:t>
            </a:r>
            <a:r>
              <a:rPr lang="zh-CN" altLang="en-US" sz="2400" spc="413" dirty="0">
                <a:solidFill>
                  <a:srgbClr val="161615"/>
                </a:solidFill>
                <a:latin typeface="+mj-ea"/>
                <a:ea typeface="+mj-ea"/>
              </a:rPr>
              <a:t>计算</a:t>
            </a:r>
            <a:r>
              <a:rPr lang="en-US" altLang="zh-CN" sz="2400" spc="413" dirty="0" err="1">
                <a:solidFill>
                  <a:srgbClr val="161615"/>
                </a:solidFill>
                <a:latin typeface="+mj-ea"/>
                <a:ea typeface="+mj-ea"/>
              </a:rPr>
              <a:t>r,g,b</a:t>
            </a:r>
            <a:r>
              <a:rPr lang="zh-CN" altLang="en-US" sz="2400" spc="413" dirty="0">
                <a:solidFill>
                  <a:srgbClr val="161615"/>
                </a:solidFill>
                <a:latin typeface="+mj-ea"/>
                <a:ea typeface="+mj-ea"/>
              </a:rPr>
              <a:t>三个色度坐标的值</a:t>
            </a:r>
            <a:endParaRPr lang="en-US" altLang="zh-CN" sz="2400" spc="413" dirty="0">
              <a:solidFill>
                <a:srgbClr val="161615"/>
              </a:solidFill>
              <a:latin typeface="+mj-ea"/>
              <a:ea typeface="+mj-ea"/>
            </a:endParaRPr>
          </a:p>
        </p:txBody>
      </p:sp>
      <p:sp>
        <p:nvSpPr>
          <p:cNvPr id="16" name="文本框 15">
            <a:extLst>
              <a:ext uri="{FF2B5EF4-FFF2-40B4-BE49-F238E27FC236}">
                <a16:creationId xmlns:a16="http://schemas.microsoft.com/office/drawing/2014/main" id="{E5C9EDF7-F1D2-9E19-E09F-76004E3C0FAD}"/>
              </a:ext>
            </a:extLst>
          </p:cNvPr>
          <p:cNvSpPr txBox="1"/>
          <p:nvPr/>
        </p:nvSpPr>
        <p:spPr>
          <a:xfrm>
            <a:off x="9762309" y="7466185"/>
            <a:ext cx="9144000" cy="425758"/>
          </a:xfrm>
          <a:prstGeom prst="rect">
            <a:avLst/>
          </a:prstGeom>
          <a:noFill/>
        </p:spPr>
        <p:txBody>
          <a:bodyPr wrap="square">
            <a:spAutoFit/>
          </a:bodyPr>
          <a:lstStyle/>
          <a:p>
            <a:pPr>
              <a:lnSpc>
                <a:spcPts val="2591"/>
              </a:lnSpc>
            </a:pPr>
            <a:r>
              <a:rPr lang="en-US" altLang="zh-CN" sz="2400" spc="413" dirty="0">
                <a:solidFill>
                  <a:srgbClr val="161615"/>
                </a:solidFill>
                <a:latin typeface="+mj-ea"/>
                <a:ea typeface="+mj-ea"/>
              </a:rPr>
              <a:t>Step3:</a:t>
            </a:r>
            <a:r>
              <a:rPr lang="zh-CN" altLang="en-US" sz="2400" spc="413" dirty="0">
                <a:solidFill>
                  <a:srgbClr val="161615"/>
                </a:solidFill>
                <a:latin typeface="+mj-ea"/>
                <a:ea typeface="+mj-ea"/>
              </a:rPr>
              <a:t>计算</a:t>
            </a:r>
            <a:r>
              <a:rPr lang="en-US" altLang="zh-CN" sz="2400" spc="413" dirty="0" err="1">
                <a:solidFill>
                  <a:srgbClr val="161615"/>
                </a:solidFill>
                <a:latin typeface="+mj-ea"/>
                <a:ea typeface="+mj-ea"/>
              </a:rPr>
              <a:t>ExG</a:t>
            </a:r>
            <a:r>
              <a:rPr lang="zh-CN" altLang="en-US" sz="2400" spc="413" dirty="0">
                <a:solidFill>
                  <a:srgbClr val="161615"/>
                </a:solidFill>
                <a:latin typeface="+mj-ea"/>
                <a:ea typeface="+mj-ea"/>
              </a:rPr>
              <a:t>值</a:t>
            </a:r>
            <a:endParaRPr lang="en-US" altLang="zh-CN" sz="2400" spc="413" dirty="0">
              <a:solidFill>
                <a:srgbClr val="161615"/>
              </a:solidFill>
              <a:latin typeface="+mj-ea"/>
              <a:ea typeface="+mj-ea"/>
            </a:endParaRPr>
          </a:p>
        </p:txBody>
      </p:sp>
      <p:pic>
        <p:nvPicPr>
          <p:cNvPr id="21" name="图片 20">
            <a:extLst>
              <a:ext uri="{FF2B5EF4-FFF2-40B4-BE49-F238E27FC236}">
                <a16:creationId xmlns:a16="http://schemas.microsoft.com/office/drawing/2014/main" id="{935BC4BB-A03D-A1D3-726A-0FBCCA7CF850}"/>
              </a:ext>
            </a:extLst>
          </p:cNvPr>
          <p:cNvPicPr>
            <a:picLocks noChangeAspect="1"/>
          </p:cNvPicPr>
          <p:nvPr/>
        </p:nvPicPr>
        <p:blipFill>
          <a:blip r:embed="rId2"/>
          <a:stretch>
            <a:fillRect/>
          </a:stretch>
        </p:blipFill>
        <p:spPr>
          <a:xfrm>
            <a:off x="10952650" y="4617607"/>
            <a:ext cx="1847850" cy="1304925"/>
          </a:xfrm>
          <a:prstGeom prst="rect">
            <a:avLst/>
          </a:prstGeom>
        </p:spPr>
      </p:pic>
      <p:pic>
        <p:nvPicPr>
          <p:cNvPr id="23" name="图片 22">
            <a:extLst>
              <a:ext uri="{FF2B5EF4-FFF2-40B4-BE49-F238E27FC236}">
                <a16:creationId xmlns:a16="http://schemas.microsoft.com/office/drawing/2014/main" id="{DF3AB3D2-AF13-BF5F-8587-407EC5F59D33}"/>
              </a:ext>
            </a:extLst>
          </p:cNvPr>
          <p:cNvPicPr>
            <a:picLocks noChangeAspect="1"/>
          </p:cNvPicPr>
          <p:nvPr/>
        </p:nvPicPr>
        <p:blipFill>
          <a:blip r:embed="rId3"/>
          <a:stretch>
            <a:fillRect/>
          </a:stretch>
        </p:blipFill>
        <p:spPr>
          <a:xfrm>
            <a:off x="10952650" y="6327902"/>
            <a:ext cx="3219450" cy="1181100"/>
          </a:xfrm>
          <a:prstGeom prst="rect">
            <a:avLst/>
          </a:prstGeom>
        </p:spPr>
      </p:pic>
      <p:pic>
        <p:nvPicPr>
          <p:cNvPr id="25" name="图片 24">
            <a:extLst>
              <a:ext uri="{FF2B5EF4-FFF2-40B4-BE49-F238E27FC236}">
                <a16:creationId xmlns:a16="http://schemas.microsoft.com/office/drawing/2014/main" id="{43C9DAB9-CD9A-9E77-C72F-B0564A472E9E}"/>
              </a:ext>
            </a:extLst>
          </p:cNvPr>
          <p:cNvPicPr>
            <a:picLocks noChangeAspect="1"/>
          </p:cNvPicPr>
          <p:nvPr/>
        </p:nvPicPr>
        <p:blipFill>
          <a:blip r:embed="rId4"/>
          <a:stretch>
            <a:fillRect/>
          </a:stretch>
        </p:blipFill>
        <p:spPr>
          <a:xfrm>
            <a:off x="11039475" y="7810803"/>
            <a:ext cx="2143125" cy="457200"/>
          </a:xfrm>
          <a:prstGeom prst="rect">
            <a:avLst/>
          </a:prstGeom>
        </p:spPr>
      </p:pic>
      <p:pic>
        <p:nvPicPr>
          <p:cNvPr id="31" name="图片 30">
            <a:extLst>
              <a:ext uri="{FF2B5EF4-FFF2-40B4-BE49-F238E27FC236}">
                <a16:creationId xmlns:a16="http://schemas.microsoft.com/office/drawing/2014/main" id="{6A462865-EE64-1231-011E-7F3E3D832A0D}"/>
              </a:ext>
            </a:extLst>
          </p:cNvPr>
          <p:cNvPicPr>
            <a:picLocks noChangeAspect="1"/>
          </p:cNvPicPr>
          <p:nvPr/>
        </p:nvPicPr>
        <p:blipFill>
          <a:blip r:embed="rId5"/>
          <a:stretch>
            <a:fillRect/>
          </a:stretch>
        </p:blipFill>
        <p:spPr>
          <a:xfrm>
            <a:off x="1600200" y="1485900"/>
            <a:ext cx="2952750" cy="2190750"/>
          </a:xfrm>
          <a:prstGeom prst="rect">
            <a:avLst/>
          </a:prstGeom>
        </p:spPr>
      </p:pic>
      <p:pic>
        <p:nvPicPr>
          <p:cNvPr id="33" name="图片 32">
            <a:extLst>
              <a:ext uri="{FF2B5EF4-FFF2-40B4-BE49-F238E27FC236}">
                <a16:creationId xmlns:a16="http://schemas.microsoft.com/office/drawing/2014/main" id="{8C815EE4-E632-072B-FA50-FE109FB8B8DC}"/>
              </a:ext>
            </a:extLst>
          </p:cNvPr>
          <p:cNvPicPr>
            <a:picLocks noChangeAspect="1"/>
          </p:cNvPicPr>
          <p:nvPr/>
        </p:nvPicPr>
        <p:blipFill>
          <a:blip r:embed="rId6"/>
          <a:stretch>
            <a:fillRect/>
          </a:stretch>
        </p:blipFill>
        <p:spPr>
          <a:xfrm>
            <a:off x="5542601" y="4434717"/>
            <a:ext cx="2952000" cy="2216452"/>
          </a:xfrm>
          <a:prstGeom prst="rect">
            <a:avLst/>
          </a:prstGeom>
        </p:spPr>
      </p:pic>
      <p:pic>
        <p:nvPicPr>
          <p:cNvPr id="35" name="图片 34">
            <a:extLst>
              <a:ext uri="{FF2B5EF4-FFF2-40B4-BE49-F238E27FC236}">
                <a16:creationId xmlns:a16="http://schemas.microsoft.com/office/drawing/2014/main" id="{2F4F4051-CC0E-862F-F737-B08F0217D4E9}"/>
              </a:ext>
            </a:extLst>
          </p:cNvPr>
          <p:cNvPicPr>
            <a:picLocks noChangeAspect="1"/>
          </p:cNvPicPr>
          <p:nvPr/>
        </p:nvPicPr>
        <p:blipFill>
          <a:blip r:embed="rId7"/>
          <a:stretch>
            <a:fillRect/>
          </a:stretch>
        </p:blipFill>
        <p:spPr>
          <a:xfrm>
            <a:off x="1628775" y="4450894"/>
            <a:ext cx="2895600" cy="2200275"/>
          </a:xfrm>
          <a:prstGeom prst="rect">
            <a:avLst/>
          </a:prstGeom>
        </p:spPr>
      </p:pic>
      <p:sp>
        <p:nvSpPr>
          <p:cNvPr id="36" name="箭头: 右 35">
            <a:extLst>
              <a:ext uri="{FF2B5EF4-FFF2-40B4-BE49-F238E27FC236}">
                <a16:creationId xmlns:a16="http://schemas.microsoft.com/office/drawing/2014/main" id="{098436A7-DD36-C6E3-2A93-1E80D52D9F64}"/>
              </a:ext>
            </a:extLst>
          </p:cNvPr>
          <p:cNvSpPr/>
          <p:nvPr/>
        </p:nvSpPr>
        <p:spPr>
          <a:xfrm>
            <a:off x="4581864" y="2328589"/>
            <a:ext cx="931823" cy="48463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cxnSp>
        <p:nvCxnSpPr>
          <p:cNvPr id="40" name="直接箭头连接符 39">
            <a:extLst>
              <a:ext uri="{FF2B5EF4-FFF2-40B4-BE49-F238E27FC236}">
                <a16:creationId xmlns:a16="http://schemas.microsoft.com/office/drawing/2014/main" id="{C4E4A9EB-69CB-EB77-3DD8-07DFE8A818BE}"/>
              </a:ext>
            </a:extLst>
          </p:cNvPr>
          <p:cNvCxnSpPr>
            <a:stCxn id="31" idx="2"/>
            <a:endCxn id="35" idx="0"/>
          </p:cNvCxnSpPr>
          <p:nvPr/>
        </p:nvCxnSpPr>
        <p:spPr>
          <a:xfrm>
            <a:off x="3076575" y="3676650"/>
            <a:ext cx="0" cy="7742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7D97E01E-FA93-56D6-6EDF-EB3A6CE5B273}"/>
              </a:ext>
            </a:extLst>
          </p:cNvPr>
          <p:cNvPicPr>
            <a:picLocks noChangeAspect="1"/>
          </p:cNvPicPr>
          <p:nvPr/>
        </p:nvPicPr>
        <p:blipFill>
          <a:blip r:embed="rId8"/>
          <a:stretch>
            <a:fillRect/>
          </a:stretch>
        </p:blipFill>
        <p:spPr>
          <a:xfrm>
            <a:off x="5542601" y="1469391"/>
            <a:ext cx="2952750" cy="2247900"/>
          </a:xfrm>
          <a:prstGeom prst="rect">
            <a:avLst/>
          </a:prstGeom>
        </p:spPr>
      </p:pic>
      <p:cxnSp>
        <p:nvCxnSpPr>
          <p:cNvPr id="50" name="直接箭头连接符 49">
            <a:extLst>
              <a:ext uri="{FF2B5EF4-FFF2-40B4-BE49-F238E27FC236}">
                <a16:creationId xmlns:a16="http://schemas.microsoft.com/office/drawing/2014/main" id="{D646CDC2-CD42-36DA-C5B2-F85322638C53}"/>
              </a:ext>
            </a:extLst>
          </p:cNvPr>
          <p:cNvCxnSpPr>
            <a:stCxn id="33" idx="1"/>
            <a:endCxn id="35" idx="3"/>
          </p:cNvCxnSpPr>
          <p:nvPr/>
        </p:nvCxnSpPr>
        <p:spPr>
          <a:xfrm flipH="1">
            <a:off x="4524375" y="5542943"/>
            <a:ext cx="1018226" cy="8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箭头: 下 52">
            <a:extLst>
              <a:ext uri="{FF2B5EF4-FFF2-40B4-BE49-F238E27FC236}">
                <a16:creationId xmlns:a16="http://schemas.microsoft.com/office/drawing/2014/main" id="{EC9E3CC4-07A3-629D-EF76-6FDB64DB5041}"/>
              </a:ext>
            </a:extLst>
          </p:cNvPr>
          <p:cNvSpPr/>
          <p:nvPr/>
        </p:nvSpPr>
        <p:spPr>
          <a:xfrm>
            <a:off x="6767828" y="3764011"/>
            <a:ext cx="457198" cy="62905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3866" y="6556862"/>
            <a:ext cx="8295436" cy="501163"/>
          </a:xfrm>
          <a:prstGeom prst="rect">
            <a:avLst/>
          </a:prstGeom>
        </p:spPr>
        <p:txBody>
          <a:bodyPr wrap="square"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过绿减过红指数</a:t>
            </a:r>
            <a:r>
              <a:rPr kumimoji="0" lang="en-US" altLang="zh-CN"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a:t>
            </a: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可用于秸秆和绿色植物分割 </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4" name="TextBox 4"/>
          <p:cNvSpPr txBox="1"/>
          <p:nvPr/>
        </p:nvSpPr>
        <p:spPr>
          <a:xfrm>
            <a:off x="1028700" y="7200900"/>
            <a:ext cx="7277100" cy="1531188"/>
          </a:xfrm>
          <a:prstGeom prst="rect">
            <a:avLst/>
          </a:prstGeom>
        </p:spPr>
        <p:txBody>
          <a:bodyPr wrap="square" lIns="0" tIns="0" rIns="0" bIns="0" rtlCol="0" anchor="t">
            <a:spAutoFit/>
          </a:bodyPr>
          <a:lstStyle/>
          <a:p>
            <a:pPr marL="0" marR="0" lvl="0" indent="0" algn="l" defTabSz="914400" rtl="0" eaLnBrk="1" fontAlgn="auto" latinLnBrk="0" hangingPunct="1">
              <a:lnSpc>
                <a:spcPts val="2396"/>
              </a:lnSpc>
              <a:spcBef>
                <a:spcPts val="0"/>
              </a:spcBef>
              <a:spcAft>
                <a:spcPts val="0"/>
              </a:spcAft>
              <a:buClrTx/>
              <a:buSzTx/>
              <a:buFontTx/>
              <a:buNone/>
              <a:tabLst/>
              <a:defRPr/>
            </a:pPr>
            <a:r>
              <a:rPr kumimoji="0" lang="pt-BR"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George E. Meyer a, Joao Camargo Neto</a:t>
            </a:r>
            <a:r>
              <a:rPr kumimoji="0" lang="de-DE"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lang="en-US" altLang="zh-CN" dirty="0"/>
              <a:t>Verification of color vegetation indices for automated crop imaging applications </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[J] </a:t>
            </a:r>
          </a:p>
          <a:p>
            <a:pPr marL="0" marR="0" lvl="0" indent="0" algn="l" defTabSz="914400" rtl="0" eaLnBrk="1" fontAlgn="auto" latinLnBrk="0" hangingPunct="1">
              <a:lnSpc>
                <a:spcPts val="2396"/>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Computers and  electronics in agriculture 63 (2008) 282–293</a:t>
            </a:r>
          </a:p>
          <a:p>
            <a:pPr marL="0" marR="0" lvl="0" indent="0" algn="l" defTabSz="914400" rtl="0" eaLnBrk="1" fontAlgn="auto" latinLnBrk="0" hangingPunct="1">
              <a:lnSpc>
                <a:spcPts val="2396"/>
              </a:lnSpc>
              <a:spcBef>
                <a:spcPts val="0"/>
              </a:spcBef>
              <a:spcAft>
                <a:spcPts val="0"/>
              </a:spcAft>
              <a:buClrTx/>
              <a:buSzTx/>
              <a:buFontTx/>
              <a:buNone/>
              <a:tabLst/>
              <a:defRPr/>
            </a:pPr>
            <a:endParaRPr kumimoji="0" lang="de-DE"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ts val="2396"/>
              </a:lnSpc>
              <a:spcBef>
                <a:spcPts val="0"/>
              </a:spcBef>
              <a:spcAft>
                <a:spcPts val="0"/>
              </a:spcAft>
              <a:buClrTx/>
              <a:buSzTx/>
              <a:buFontTx/>
              <a:buNone/>
              <a:tabLst/>
              <a:defRPr/>
            </a:pPr>
            <a:endParaRPr kumimoji="0" lang="en-US" sz="1800" b="0" i="0" u="none" strike="noStrike" kern="1200" cap="none" spc="382" normalizeH="0" baseline="0" noProof="0" dirty="0">
              <a:ln>
                <a:noFill/>
              </a:ln>
              <a:solidFill>
                <a:srgbClr val="2A2A29"/>
              </a:solidFill>
              <a:effectLst/>
              <a:uLnTx/>
              <a:uFillTx/>
              <a:latin typeface="Garet"/>
              <a:ea typeface="+mn-ea"/>
              <a:cs typeface="+mn-cs"/>
            </a:endParaRPr>
          </a:p>
        </p:txBody>
      </p:sp>
      <p:grpSp>
        <p:nvGrpSpPr>
          <p:cNvPr id="5" name="Group 5"/>
          <p:cNvGrpSpPr/>
          <p:nvPr/>
        </p:nvGrpSpPr>
        <p:grpSpPr>
          <a:xfrm>
            <a:off x="9298830" y="1239536"/>
            <a:ext cx="8090609" cy="7348126"/>
            <a:chOff x="0" y="0"/>
            <a:chExt cx="19633364" cy="17831591"/>
          </a:xfrm>
        </p:grpSpPr>
        <p:sp>
          <p:nvSpPr>
            <p:cNvPr id="6" name="Freeform 6"/>
            <p:cNvSpPr/>
            <p:nvPr/>
          </p:nvSpPr>
          <p:spPr>
            <a:xfrm>
              <a:off x="0" y="0"/>
              <a:ext cx="19633364" cy="17831591"/>
            </a:xfrm>
            <a:custGeom>
              <a:avLst/>
              <a:gdLst/>
              <a:ahLst/>
              <a:cxnLst/>
              <a:rect l="l" t="t" r="r" b="b"/>
              <a:pathLst>
                <a:path w="19633364" h="17831591">
                  <a:moveTo>
                    <a:pt x="0" y="0"/>
                  </a:moveTo>
                  <a:lnTo>
                    <a:pt x="0" y="17831591"/>
                  </a:lnTo>
                  <a:lnTo>
                    <a:pt x="19633364" y="17831591"/>
                  </a:lnTo>
                  <a:lnTo>
                    <a:pt x="19633364" y="0"/>
                  </a:lnTo>
                  <a:lnTo>
                    <a:pt x="0" y="0"/>
                  </a:lnTo>
                  <a:close/>
                  <a:moveTo>
                    <a:pt x="19572404" y="17770632"/>
                  </a:moveTo>
                  <a:lnTo>
                    <a:pt x="59690" y="17770632"/>
                  </a:lnTo>
                  <a:lnTo>
                    <a:pt x="59690" y="59690"/>
                  </a:lnTo>
                  <a:lnTo>
                    <a:pt x="19572404" y="59690"/>
                  </a:lnTo>
                  <a:lnTo>
                    <a:pt x="19572404" y="17770632"/>
                  </a:lnTo>
                  <a:close/>
                </a:path>
              </a:pathLst>
            </a:custGeom>
            <a:solidFill>
              <a:srgbClr val="799F57"/>
            </a:solidFill>
          </p:spPr>
        </p:sp>
      </p:grpSp>
      <p:sp>
        <p:nvSpPr>
          <p:cNvPr id="7" name="TextBox 7"/>
          <p:cNvSpPr txBox="1"/>
          <p:nvPr/>
        </p:nvSpPr>
        <p:spPr>
          <a:xfrm>
            <a:off x="1028700" y="1694448"/>
            <a:ext cx="7683925" cy="4161652"/>
          </a:xfrm>
          <a:prstGeom prst="rect">
            <a:avLst/>
          </a:prstGeom>
        </p:spPr>
        <p:txBody>
          <a:bodyPr lIns="0" tIns="0" rIns="0" bIns="0" rtlCol="0" anchor="t">
            <a:spAutoFit/>
          </a:bodyPr>
          <a:lstStyle/>
          <a:p>
            <a:pPr marL="0" marR="0" lvl="0" indent="0" algn="l" defTabSz="914400" rtl="0" eaLnBrk="1" fontAlgn="auto" latinLnBrk="0" hangingPunct="1">
              <a:lnSpc>
                <a:spcPts val="8011"/>
              </a:lnSpc>
              <a:spcBef>
                <a:spcPts val="0"/>
              </a:spcBef>
              <a:spcAft>
                <a:spcPts val="0"/>
              </a:spcAft>
              <a:buClrTx/>
              <a:buSzTx/>
              <a:buFontTx/>
              <a:buNone/>
              <a:tabLst/>
              <a:defRPr/>
            </a:pPr>
            <a:r>
              <a:rPr kumimoji="0" lang="en-US" sz="8174" b="0" i="0" u="none" strike="noStrike" kern="1200" spc="0" normalizeH="0" baseline="0" noProof="0" dirty="0">
                <a:ln>
                  <a:noFill/>
                </a:ln>
                <a:solidFill>
                  <a:srgbClr val="425E34"/>
                </a:solidFill>
                <a:effectLst/>
                <a:uLnTx/>
                <a:uFillTx/>
                <a:latin typeface="The Seasons Light"/>
                <a:ea typeface="+mn-ea"/>
                <a:cs typeface="+mn-cs"/>
              </a:rPr>
              <a:t>THE </a:t>
            </a:r>
            <a:r>
              <a:rPr kumimoji="0" lang="en-US" sz="8174" b="0" i="0" u="none" strike="noStrike" kern="1200" cap="none" spc="0" normalizeH="0" baseline="0" noProof="0" dirty="0">
                <a:ln>
                  <a:noFill/>
                </a:ln>
                <a:solidFill>
                  <a:srgbClr val="425E34"/>
                </a:solidFill>
                <a:effectLst/>
                <a:uLnTx/>
                <a:uFillTx/>
                <a:latin typeface="The Seasons Light"/>
                <a:ea typeface="+mn-ea"/>
                <a:cs typeface="+mn-cs"/>
              </a:rPr>
              <a:t>EXCESS GREEN MINUS EXCESS RED (</a:t>
            </a:r>
            <a:r>
              <a:rPr kumimoji="0" lang="en-US" sz="8174" b="0" i="0" u="none" strike="noStrike" kern="1200" cap="none" spc="0" normalizeH="0" baseline="0" noProof="0" dirty="0" err="1">
                <a:ln>
                  <a:noFill/>
                </a:ln>
                <a:solidFill>
                  <a:srgbClr val="425E34"/>
                </a:solidFill>
                <a:effectLst/>
                <a:uLnTx/>
                <a:uFillTx/>
                <a:latin typeface="The Seasons Light"/>
                <a:ea typeface="+mn-ea"/>
                <a:cs typeface="+mn-cs"/>
              </a:rPr>
              <a:t>ExG-ExR</a:t>
            </a:r>
            <a:r>
              <a:rPr kumimoji="0" lang="en-US" sz="8174" b="0" i="0" u="none" strike="noStrike" kern="1200" cap="none" spc="0" normalizeH="0" baseline="0" noProof="0" dirty="0">
                <a:ln>
                  <a:noFill/>
                </a:ln>
                <a:solidFill>
                  <a:srgbClr val="425E34"/>
                </a:solidFill>
                <a:effectLst/>
                <a:uLnTx/>
                <a:uFillTx/>
                <a:latin typeface="The Seasons Light"/>
                <a:ea typeface="+mn-ea"/>
                <a:cs typeface="+mn-cs"/>
              </a:rPr>
              <a:t>)</a:t>
            </a:r>
          </a:p>
        </p:txBody>
      </p:sp>
      <p:sp>
        <p:nvSpPr>
          <p:cNvPr id="8" name="AutoShape 8"/>
          <p:cNvSpPr/>
          <p:nvPr/>
        </p:nvSpPr>
        <p:spPr>
          <a:xfrm>
            <a:off x="1038225" y="7058025"/>
            <a:ext cx="8270130" cy="0"/>
          </a:xfrm>
          <a:prstGeom prst="line">
            <a:avLst/>
          </a:prstGeom>
          <a:ln w="28575" cap="rnd">
            <a:solidFill>
              <a:srgbClr val="799F57"/>
            </a:solidFill>
            <a:prstDash val="solid"/>
            <a:headEnd type="none" w="sm" len="sm"/>
            <a:tailEnd type="none" w="sm" len="sm"/>
          </a:ln>
        </p:spPr>
      </p:sp>
      <p:pic>
        <p:nvPicPr>
          <p:cNvPr id="9" name="图片 8">
            <a:extLst>
              <a:ext uri="{FF2B5EF4-FFF2-40B4-BE49-F238E27FC236}">
                <a16:creationId xmlns:a16="http://schemas.microsoft.com/office/drawing/2014/main" id="{D535E636-24EE-3932-6685-150DF1E0A65F}"/>
              </a:ext>
            </a:extLst>
          </p:cNvPr>
          <p:cNvPicPr>
            <a:picLocks noChangeAspect="1"/>
          </p:cNvPicPr>
          <p:nvPr/>
        </p:nvPicPr>
        <p:blipFill>
          <a:blip r:embed="rId2"/>
          <a:stretch>
            <a:fillRect/>
          </a:stretch>
        </p:blipFill>
        <p:spPr>
          <a:xfrm>
            <a:off x="10573730" y="2193632"/>
            <a:ext cx="5550334" cy="5439933"/>
          </a:xfrm>
          <a:prstGeom prst="rect">
            <a:avLst/>
          </a:prstGeom>
        </p:spPr>
      </p:pic>
      <p:pic>
        <p:nvPicPr>
          <p:cNvPr id="10" name="图片 9">
            <a:extLst>
              <a:ext uri="{FF2B5EF4-FFF2-40B4-BE49-F238E27FC236}">
                <a16:creationId xmlns:a16="http://schemas.microsoft.com/office/drawing/2014/main" id="{322B0D1B-4AA6-587D-2795-69CAB5271216}"/>
              </a:ext>
            </a:extLst>
          </p:cNvPr>
          <p:cNvPicPr>
            <a:picLocks noChangeAspect="1"/>
          </p:cNvPicPr>
          <p:nvPr/>
        </p:nvPicPr>
        <p:blipFill>
          <a:blip r:embed="rId3"/>
          <a:stretch>
            <a:fillRect/>
          </a:stretch>
        </p:blipFill>
        <p:spPr>
          <a:xfrm>
            <a:off x="10568967" y="2193632"/>
            <a:ext cx="5550334" cy="5439933"/>
          </a:xfrm>
          <a:prstGeom prst="rect">
            <a:avLst/>
          </a:prstGeom>
        </p:spPr>
      </p:pic>
      <p:pic>
        <p:nvPicPr>
          <p:cNvPr id="13" name="图片 12">
            <a:extLst>
              <a:ext uri="{FF2B5EF4-FFF2-40B4-BE49-F238E27FC236}">
                <a16:creationId xmlns:a16="http://schemas.microsoft.com/office/drawing/2014/main" id="{AA2B6EDA-8289-A743-4CB2-3FB4C4DC16B2}"/>
              </a:ext>
            </a:extLst>
          </p:cNvPr>
          <p:cNvPicPr>
            <a:picLocks noChangeAspect="1"/>
          </p:cNvPicPr>
          <p:nvPr/>
        </p:nvPicPr>
        <p:blipFill>
          <a:blip r:embed="rId4"/>
          <a:stretch>
            <a:fillRect/>
          </a:stretch>
        </p:blipFill>
        <p:spPr>
          <a:xfrm>
            <a:off x="10573730" y="2193632"/>
            <a:ext cx="5550335" cy="5439934"/>
          </a:xfrm>
          <a:prstGeom prst="rect">
            <a:avLst/>
          </a:prstGeom>
        </p:spPr>
      </p:pic>
      <p:pic>
        <p:nvPicPr>
          <p:cNvPr id="11" name="图片 10">
            <a:extLst>
              <a:ext uri="{FF2B5EF4-FFF2-40B4-BE49-F238E27FC236}">
                <a16:creationId xmlns:a16="http://schemas.microsoft.com/office/drawing/2014/main" id="{64E9B39E-1A18-E41E-9E15-3997E630990A}"/>
              </a:ext>
            </a:extLst>
          </p:cNvPr>
          <p:cNvPicPr>
            <a:picLocks noChangeAspect="1"/>
          </p:cNvPicPr>
          <p:nvPr/>
        </p:nvPicPr>
        <p:blipFill rotWithShape="1">
          <a:blip r:embed="rId5">
            <a:extLst>
              <a:ext uri="{28A0092B-C50C-407E-A947-70E740481C1C}">
                <a14:useLocalDpi xmlns:a14="http://schemas.microsoft.com/office/drawing/2010/main" val="0"/>
              </a:ext>
            </a:extLst>
          </a:blip>
          <a:srcRect l="3172" r="1744" b="1623"/>
          <a:stretch/>
        </p:blipFill>
        <p:spPr>
          <a:xfrm>
            <a:off x="10559440" y="2193631"/>
            <a:ext cx="5559861" cy="5439934"/>
          </a:xfrm>
          <a:prstGeom prst="rect">
            <a:avLst/>
          </a:prstGeom>
        </p:spPr>
      </p:pic>
    </p:spTree>
    <p:extLst>
      <p:ext uri="{BB962C8B-B14F-4D97-AF65-F5344CB8AC3E}">
        <p14:creationId xmlns:p14="http://schemas.microsoft.com/office/powerpoint/2010/main" val="176019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38225" y="1038225"/>
            <a:ext cx="7831539" cy="6096477"/>
            <a:chOff x="0" y="0"/>
            <a:chExt cx="19004683" cy="14794234"/>
          </a:xfrm>
        </p:grpSpPr>
        <p:sp>
          <p:nvSpPr>
            <p:cNvPr id="4" name="Freeform 4"/>
            <p:cNvSpPr/>
            <p:nvPr/>
          </p:nvSpPr>
          <p:spPr>
            <a:xfrm>
              <a:off x="0" y="0"/>
              <a:ext cx="19004683" cy="14794233"/>
            </a:xfrm>
            <a:custGeom>
              <a:avLst/>
              <a:gdLst/>
              <a:ahLst/>
              <a:cxnLst/>
              <a:rect l="l" t="t" r="r" b="b"/>
              <a:pathLst>
                <a:path w="19004683" h="14794233">
                  <a:moveTo>
                    <a:pt x="0" y="0"/>
                  </a:moveTo>
                  <a:lnTo>
                    <a:pt x="0" y="14794233"/>
                  </a:lnTo>
                  <a:lnTo>
                    <a:pt x="19004683" y="14794233"/>
                  </a:lnTo>
                  <a:lnTo>
                    <a:pt x="19004683" y="0"/>
                  </a:lnTo>
                  <a:lnTo>
                    <a:pt x="0" y="0"/>
                  </a:lnTo>
                  <a:close/>
                  <a:moveTo>
                    <a:pt x="18943723" y="14733273"/>
                  </a:moveTo>
                  <a:lnTo>
                    <a:pt x="59690" y="14733273"/>
                  </a:lnTo>
                  <a:lnTo>
                    <a:pt x="59690" y="59690"/>
                  </a:lnTo>
                  <a:lnTo>
                    <a:pt x="18943723" y="59690"/>
                  </a:lnTo>
                  <a:lnTo>
                    <a:pt x="18943723" y="14733273"/>
                  </a:lnTo>
                  <a:close/>
                </a:path>
              </a:pathLst>
            </a:custGeom>
            <a:solidFill>
              <a:srgbClr val="425E34"/>
            </a:solidFill>
          </p:spPr>
        </p:sp>
      </p:grpSp>
      <p:sp>
        <p:nvSpPr>
          <p:cNvPr id="5" name="AutoShape 5"/>
          <p:cNvSpPr/>
          <p:nvPr/>
        </p:nvSpPr>
        <p:spPr>
          <a:xfrm>
            <a:off x="8850714" y="3805660"/>
            <a:ext cx="8399061" cy="0"/>
          </a:xfrm>
          <a:prstGeom prst="line">
            <a:avLst/>
          </a:prstGeom>
          <a:ln w="28575" cap="rnd">
            <a:solidFill>
              <a:srgbClr val="425E34"/>
            </a:solidFill>
            <a:prstDash val="solid"/>
            <a:headEnd type="none" w="sm" len="sm"/>
            <a:tailEnd type="none" w="sm" len="sm"/>
          </a:ln>
        </p:spPr>
      </p:sp>
      <p:sp>
        <p:nvSpPr>
          <p:cNvPr id="6" name="TextBox 6"/>
          <p:cNvSpPr txBox="1"/>
          <p:nvPr/>
        </p:nvSpPr>
        <p:spPr>
          <a:xfrm>
            <a:off x="9427439" y="3292699"/>
            <a:ext cx="6746122" cy="512961"/>
          </a:xfrm>
          <a:prstGeom prst="rect">
            <a:avLst/>
          </a:prstGeom>
        </p:spPr>
        <p:txBody>
          <a:bodyPr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算法实现步骤：</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7" name="TextBox 7"/>
          <p:cNvSpPr txBox="1"/>
          <p:nvPr/>
        </p:nvSpPr>
        <p:spPr>
          <a:xfrm>
            <a:off x="9906000" y="4284182"/>
            <a:ext cx="6553200" cy="333425"/>
          </a:xfrm>
          <a:prstGeom prst="rect">
            <a:avLst/>
          </a:prstGeom>
        </p:spPr>
        <p:txBody>
          <a:bodyPr wrap="square" lIns="0" tIns="0" rIns="0" bIns="0" rtlCol="0" anchor="t">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Step1:</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计算</a:t>
            </a:r>
            <a:r>
              <a:rPr kumimoji="0" lang="en-US" altLang="zh-CN" sz="2400" b="0" i="0" u="none" strike="noStrike" kern="1200" cap="none" spc="413" normalizeH="0" baseline="0" noProof="0" dirty="0" err="1">
                <a:ln>
                  <a:noFill/>
                </a:ln>
                <a:solidFill>
                  <a:srgbClr val="161615"/>
                </a:solidFill>
                <a:effectLst/>
                <a:uLnTx/>
                <a:uFillTx/>
                <a:latin typeface="宋体" panose="02010600030101010101" pitchFamily="2" charset="-122"/>
                <a:ea typeface="宋体" panose="02010600030101010101" pitchFamily="2" charset="-122"/>
                <a:cs typeface="+mn-cs"/>
              </a:rPr>
              <a:t>ExG</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的值</a:t>
            </a:r>
            <a:endPar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endParaRPr>
          </a:p>
        </p:txBody>
      </p:sp>
      <p:sp>
        <p:nvSpPr>
          <p:cNvPr id="11" name="文本框 10">
            <a:extLst>
              <a:ext uri="{FF2B5EF4-FFF2-40B4-BE49-F238E27FC236}">
                <a16:creationId xmlns:a16="http://schemas.microsoft.com/office/drawing/2014/main" id="{74FE6BC6-FB85-26FF-59D2-ABEAEE23E5E9}"/>
              </a:ext>
            </a:extLst>
          </p:cNvPr>
          <p:cNvSpPr txBox="1"/>
          <p:nvPr/>
        </p:nvSpPr>
        <p:spPr>
          <a:xfrm>
            <a:off x="9784080" y="5084679"/>
            <a:ext cx="9144000" cy="425758"/>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Step2:</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计算</a:t>
            </a:r>
            <a:r>
              <a:rPr kumimoji="0" lang="en-US" altLang="zh-CN" sz="2400" b="0" i="0" u="none" strike="noStrike" kern="1200" cap="none" spc="413" normalizeH="0" baseline="0" noProof="0" dirty="0" err="1">
                <a:ln>
                  <a:noFill/>
                </a:ln>
                <a:solidFill>
                  <a:srgbClr val="161615"/>
                </a:solidFill>
                <a:effectLst/>
                <a:uLnTx/>
                <a:uFillTx/>
                <a:latin typeface="宋体" panose="02010600030101010101" pitchFamily="2" charset="-122"/>
                <a:ea typeface="宋体" panose="02010600030101010101" pitchFamily="2" charset="-122"/>
                <a:cs typeface="+mn-cs"/>
              </a:rPr>
              <a:t>ExR</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的值</a:t>
            </a:r>
            <a:endPar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endParaRPr>
          </a:p>
        </p:txBody>
      </p:sp>
      <p:sp>
        <p:nvSpPr>
          <p:cNvPr id="16" name="文本框 15">
            <a:extLst>
              <a:ext uri="{FF2B5EF4-FFF2-40B4-BE49-F238E27FC236}">
                <a16:creationId xmlns:a16="http://schemas.microsoft.com/office/drawing/2014/main" id="{E5C9EDF7-F1D2-9E19-E09F-76004E3C0FAD}"/>
              </a:ext>
            </a:extLst>
          </p:cNvPr>
          <p:cNvSpPr txBox="1"/>
          <p:nvPr/>
        </p:nvSpPr>
        <p:spPr>
          <a:xfrm>
            <a:off x="9777549" y="5871716"/>
            <a:ext cx="9144000" cy="425758"/>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Step3:</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计算</a:t>
            </a:r>
            <a:r>
              <a:rPr kumimoji="0" lang="en-US" altLang="zh-CN" sz="2400" b="0" i="0" u="none" strike="noStrike" kern="1200" cap="none" spc="413" normalizeH="0" baseline="0" noProof="0" dirty="0" err="1">
                <a:ln>
                  <a:noFill/>
                </a:ln>
                <a:solidFill>
                  <a:srgbClr val="161615"/>
                </a:solidFill>
                <a:effectLst/>
                <a:uLnTx/>
                <a:uFillTx/>
                <a:latin typeface="宋体" panose="02010600030101010101" pitchFamily="2" charset="-122"/>
                <a:ea typeface="宋体" panose="02010600030101010101" pitchFamily="2" charset="-122"/>
                <a:cs typeface="+mn-cs"/>
              </a:rPr>
              <a:t>ExG-ExR</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的值</a:t>
            </a:r>
            <a:endPar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endParaRPr>
          </a:p>
        </p:txBody>
      </p:sp>
      <p:pic>
        <p:nvPicPr>
          <p:cNvPr id="25" name="图片 24">
            <a:extLst>
              <a:ext uri="{FF2B5EF4-FFF2-40B4-BE49-F238E27FC236}">
                <a16:creationId xmlns:a16="http://schemas.microsoft.com/office/drawing/2014/main" id="{43C9DAB9-CD9A-9E77-C72F-B0564A472E9E}"/>
              </a:ext>
            </a:extLst>
          </p:cNvPr>
          <p:cNvPicPr>
            <a:picLocks noChangeAspect="1"/>
          </p:cNvPicPr>
          <p:nvPr/>
        </p:nvPicPr>
        <p:blipFill>
          <a:blip r:embed="rId2"/>
          <a:stretch>
            <a:fillRect/>
          </a:stretch>
        </p:blipFill>
        <p:spPr>
          <a:xfrm>
            <a:off x="11074309" y="4627478"/>
            <a:ext cx="2143125" cy="457200"/>
          </a:xfrm>
          <a:prstGeom prst="rect">
            <a:avLst/>
          </a:prstGeom>
        </p:spPr>
      </p:pic>
      <p:pic>
        <p:nvPicPr>
          <p:cNvPr id="8" name="图片 7">
            <a:extLst>
              <a:ext uri="{FF2B5EF4-FFF2-40B4-BE49-F238E27FC236}">
                <a16:creationId xmlns:a16="http://schemas.microsoft.com/office/drawing/2014/main" id="{4BCEC1FF-F9E8-734E-E4D5-0A7B49D7F1B5}"/>
              </a:ext>
            </a:extLst>
          </p:cNvPr>
          <p:cNvPicPr>
            <a:picLocks noChangeAspect="1"/>
          </p:cNvPicPr>
          <p:nvPr/>
        </p:nvPicPr>
        <p:blipFill>
          <a:blip r:embed="rId3"/>
          <a:stretch>
            <a:fillRect/>
          </a:stretch>
        </p:blipFill>
        <p:spPr>
          <a:xfrm>
            <a:off x="11143283" y="5505339"/>
            <a:ext cx="1866900" cy="371475"/>
          </a:xfrm>
          <a:prstGeom prst="rect">
            <a:avLst/>
          </a:prstGeom>
        </p:spPr>
      </p:pic>
      <p:pic>
        <p:nvPicPr>
          <p:cNvPr id="10" name="图片 9">
            <a:extLst>
              <a:ext uri="{FF2B5EF4-FFF2-40B4-BE49-F238E27FC236}">
                <a16:creationId xmlns:a16="http://schemas.microsoft.com/office/drawing/2014/main" id="{16AFAA73-5A03-1553-2661-4D62A7D67028}"/>
              </a:ext>
            </a:extLst>
          </p:cNvPr>
          <p:cNvPicPr>
            <a:picLocks noChangeAspect="1"/>
          </p:cNvPicPr>
          <p:nvPr/>
        </p:nvPicPr>
        <p:blipFill>
          <a:blip r:embed="rId4"/>
          <a:stretch>
            <a:fillRect/>
          </a:stretch>
        </p:blipFill>
        <p:spPr>
          <a:xfrm>
            <a:off x="11190775" y="6297474"/>
            <a:ext cx="3219450" cy="400050"/>
          </a:xfrm>
          <a:prstGeom prst="rect">
            <a:avLst/>
          </a:prstGeom>
        </p:spPr>
      </p:pic>
      <p:sp>
        <p:nvSpPr>
          <p:cNvPr id="24" name="文本框 23">
            <a:extLst>
              <a:ext uri="{FF2B5EF4-FFF2-40B4-BE49-F238E27FC236}">
                <a16:creationId xmlns:a16="http://schemas.microsoft.com/office/drawing/2014/main" id="{ABBAD46D-20A6-AA45-7DED-B915D6A3EAB1}"/>
              </a:ext>
            </a:extLst>
          </p:cNvPr>
          <p:cNvSpPr txBox="1"/>
          <p:nvPr/>
        </p:nvSpPr>
        <p:spPr>
          <a:xfrm>
            <a:off x="9768840" y="6721959"/>
            <a:ext cx="9144000" cy="1426031"/>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Step3:</a:t>
            </a:r>
            <a:r>
              <a:rPr lang="zh-CN" altLang="en-US" sz="2400" spc="413" dirty="0">
                <a:solidFill>
                  <a:srgbClr val="161615"/>
                </a:solidFill>
                <a:latin typeface="宋体" panose="02010600030101010101" pitchFamily="2" charset="-122"/>
                <a:ea typeface="宋体" panose="02010600030101010101" pitchFamily="2" charset="-122"/>
              </a:rPr>
              <a:t>用恒定阈值进行二值化</a:t>
            </a:r>
            <a:endParaRPr lang="en-US" altLang="zh-CN" sz="2400" spc="413" dirty="0">
              <a:solidFill>
                <a:srgbClr val="161615"/>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	</a:t>
            </a:r>
            <a:r>
              <a:rPr lang="en-US" altLang="zh-CN" sz="2400" spc="413" dirty="0">
                <a:solidFill>
                  <a:srgbClr val="161615"/>
                </a:solidFill>
                <a:latin typeface="宋体" panose="02010600030101010101" pitchFamily="2" charset="-122"/>
                <a:ea typeface="宋体" panose="02010600030101010101" pitchFamily="2" charset="-122"/>
              </a:rPr>
              <a:t>  </a:t>
            </a:r>
            <a:r>
              <a:rPr lang="en-US" altLang="zh-CN" sz="2400" i="1" spc="413"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thresh=0;</a:t>
            </a:r>
          </a:p>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i="1" u="none" strike="noStrike" kern="1200" cap="none" spc="413" normalizeH="0" baseline="0" noProof="0" dirty="0">
                <a:ln>
                  <a:noFill/>
                </a:ln>
                <a:solidFill>
                  <a:schemeClr val="tx1">
                    <a:lumMod val="85000"/>
                    <a:lumOff val="1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spc="413"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spc="413" dirty="0"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ExG-ExR</a:t>
            </a:r>
            <a:r>
              <a:rPr lang="en-US" altLang="zh-CN" sz="2400" i="1" spc="413"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&gt;thresh -&gt;pixel=255;</a:t>
            </a:r>
          </a:p>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i="1" u="none" strike="noStrike" kern="1200" cap="none" spc="413" normalizeH="0" baseline="0" noProof="0" dirty="0">
                <a:ln>
                  <a:noFill/>
                </a:ln>
                <a:solidFill>
                  <a:schemeClr val="tx1">
                    <a:lumMod val="85000"/>
                    <a:lumOff val="1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i="1" u="none" strike="noStrike" kern="1200" cap="none" spc="413" normalizeH="0" baseline="0" noProof="0" dirty="0" err="1">
                <a:ln>
                  <a:noFill/>
                </a:ln>
                <a:solidFill>
                  <a:schemeClr val="tx1">
                    <a:lumMod val="85000"/>
                    <a:lumOff val="1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ExG-ExR</a:t>
            </a:r>
            <a:r>
              <a:rPr kumimoji="0" lang="en-US" altLang="zh-CN" sz="2400" i="1" u="none" strike="noStrike" kern="1200" cap="none" spc="413" normalizeH="0" baseline="0" noProof="0" dirty="0">
                <a:ln>
                  <a:noFill/>
                </a:ln>
                <a:solidFill>
                  <a:schemeClr val="tx1">
                    <a:lumMod val="85000"/>
                    <a:lumOff val="1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&lt;=thresh -&gt;pixel=0;</a:t>
            </a:r>
          </a:p>
        </p:txBody>
      </p:sp>
      <p:pic>
        <p:nvPicPr>
          <p:cNvPr id="13" name="图片 12">
            <a:extLst>
              <a:ext uri="{FF2B5EF4-FFF2-40B4-BE49-F238E27FC236}">
                <a16:creationId xmlns:a16="http://schemas.microsoft.com/office/drawing/2014/main" id="{83B4822E-A8DC-6BAB-4DFC-C96DE8D08F86}"/>
              </a:ext>
            </a:extLst>
          </p:cNvPr>
          <p:cNvPicPr>
            <a:picLocks noChangeAspect="1"/>
          </p:cNvPicPr>
          <p:nvPr/>
        </p:nvPicPr>
        <p:blipFill>
          <a:blip r:embed="rId5"/>
          <a:stretch>
            <a:fillRect/>
          </a:stretch>
        </p:blipFill>
        <p:spPr>
          <a:xfrm>
            <a:off x="1981200" y="1294572"/>
            <a:ext cx="2333625" cy="1733550"/>
          </a:xfrm>
          <a:prstGeom prst="rect">
            <a:avLst/>
          </a:prstGeom>
        </p:spPr>
      </p:pic>
      <p:pic>
        <p:nvPicPr>
          <p:cNvPr id="15" name="图片 14">
            <a:extLst>
              <a:ext uri="{FF2B5EF4-FFF2-40B4-BE49-F238E27FC236}">
                <a16:creationId xmlns:a16="http://schemas.microsoft.com/office/drawing/2014/main" id="{AF7C66AB-11EA-0FB2-4C5E-1C90960108B6}"/>
              </a:ext>
            </a:extLst>
          </p:cNvPr>
          <p:cNvPicPr>
            <a:picLocks noChangeAspect="1"/>
          </p:cNvPicPr>
          <p:nvPr/>
        </p:nvPicPr>
        <p:blipFill>
          <a:blip r:embed="rId6"/>
          <a:stretch>
            <a:fillRect/>
          </a:stretch>
        </p:blipFill>
        <p:spPr>
          <a:xfrm>
            <a:off x="5257800" y="1294572"/>
            <a:ext cx="2333626" cy="1733550"/>
          </a:xfrm>
          <a:prstGeom prst="rect">
            <a:avLst/>
          </a:prstGeom>
        </p:spPr>
      </p:pic>
      <p:pic>
        <p:nvPicPr>
          <p:cNvPr id="18" name="图片 17">
            <a:extLst>
              <a:ext uri="{FF2B5EF4-FFF2-40B4-BE49-F238E27FC236}">
                <a16:creationId xmlns:a16="http://schemas.microsoft.com/office/drawing/2014/main" id="{9EA0C342-06A1-7915-88D9-A658217526E2}"/>
              </a:ext>
            </a:extLst>
          </p:cNvPr>
          <p:cNvPicPr>
            <a:picLocks noChangeAspect="1"/>
          </p:cNvPicPr>
          <p:nvPr/>
        </p:nvPicPr>
        <p:blipFill>
          <a:blip r:embed="rId7"/>
          <a:stretch>
            <a:fillRect/>
          </a:stretch>
        </p:blipFill>
        <p:spPr>
          <a:xfrm>
            <a:off x="1973255" y="3216422"/>
            <a:ext cx="2333626" cy="1733550"/>
          </a:xfrm>
          <a:prstGeom prst="rect">
            <a:avLst/>
          </a:prstGeom>
        </p:spPr>
      </p:pic>
      <p:pic>
        <p:nvPicPr>
          <p:cNvPr id="20" name="图片 19">
            <a:extLst>
              <a:ext uri="{FF2B5EF4-FFF2-40B4-BE49-F238E27FC236}">
                <a16:creationId xmlns:a16="http://schemas.microsoft.com/office/drawing/2014/main" id="{1D5F1997-C8F4-1703-7909-4241D2FEEACB}"/>
              </a:ext>
            </a:extLst>
          </p:cNvPr>
          <p:cNvPicPr>
            <a:picLocks noChangeAspect="1"/>
          </p:cNvPicPr>
          <p:nvPr/>
        </p:nvPicPr>
        <p:blipFill>
          <a:blip r:embed="rId8"/>
          <a:stretch>
            <a:fillRect/>
          </a:stretch>
        </p:blipFill>
        <p:spPr>
          <a:xfrm>
            <a:off x="5257799" y="3216422"/>
            <a:ext cx="2333627" cy="1736816"/>
          </a:xfrm>
          <a:prstGeom prst="rect">
            <a:avLst/>
          </a:prstGeom>
        </p:spPr>
      </p:pic>
      <p:pic>
        <p:nvPicPr>
          <p:cNvPr id="26" name="图片 25">
            <a:extLst>
              <a:ext uri="{FF2B5EF4-FFF2-40B4-BE49-F238E27FC236}">
                <a16:creationId xmlns:a16="http://schemas.microsoft.com/office/drawing/2014/main" id="{69E41133-9096-5EB6-CF57-FBFEBB3BC8FA}"/>
              </a:ext>
            </a:extLst>
          </p:cNvPr>
          <p:cNvPicPr>
            <a:picLocks noChangeAspect="1"/>
          </p:cNvPicPr>
          <p:nvPr/>
        </p:nvPicPr>
        <p:blipFill>
          <a:blip r:embed="rId9"/>
          <a:stretch>
            <a:fillRect/>
          </a:stretch>
        </p:blipFill>
        <p:spPr>
          <a:xfrm>
            <a:off x="5261870" y="5198770"/>
            <a:ext cx="2333627" cy="1752600"/>
          </a:xfrm>
          <a:prstGeom prst="rect">
            <a:avLst/>
          </a:prstGeom>
        </p:spPr>
      </p:pic>
      <p:pic>
        <p:nvPicPr>
          <p:cNvPr id="28" name="图片 27">
            <a:extLst>
              <a:ext uri="{FF2B5EF4-FFF2-40B4-BE49-F238E27FC236}">
                <a16:creationId xmlns:a16="http://schemas.microsoft.com/office/drawing/2014/main" id="{4889DF50-CA47-2C19-D10C-0C0F378BC5D6}"/>
              </a:ext>
            </a:extLst>
          </p:cNvPr>
          <p:cNvPicPr>
            <a:picLocks noChangeAspect="1"/>
          </p:cNvPicPr>
          <p:nvPr/>
        </p:nvPicPr>
        <p:blipFill>
          <a:blip r:embed="rId10"/>
          <a:stretch>
            <a:fillRect/>
          </a:stretch>
        </p:blipFill>
        <p:spPr>
          <a:xfrm>
            <a:off x="2028893" y="5208295"/>
            <a:ext cx="2333626" cy="1733550"/>
          </a:xfrm>
          <a:prstGeom prst="rect">
            <a:avLst/>
          </a:prstGeom>
        </p:spPr>
      </p:pic>
      <p:cxnSp>
        <p:nvCxnSpPr>
          <p:cNvPr id="30" name="直接箭头连接符 29">
            <a:extLst>
              <a:ext uri="{FF2B5EF4-FFF2-40B4-BE49-F238E27FC236}">
                <a16:creationId xmlns:a16="http://schemas.microsoft.com/office/drawing/2014/main" id="{3B14A3AF-8932-BCEF-398B-1B1C942E766D}"/>
              </a:ext>
            </a:extLst>
          </p:cNvPr>
          <p:cNvCxnSpPr>
            <a:stCxn id="13" idx="3"/>
            <a:endCxn id="15" idx="1"/>
          </p:cNvCxnSpPr>
          <p:nvPr/>
        </p:nvCxnSpPr>
        <p:spPr>
          <a:xfrm>
            <a:off x="4314825" y="2161347"/>
            <a:ext cx="9429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6C58AE07-F06B-4F25-1AD7-1083E9451711}"/>
              </a:ext>
            </a:extLst>
          </p:cNvPr>
          <p:cNvCxnSpPr>
            <a:stCxn id="13" idx="2"/>
            <a:endCxn id="18" idx="0"/>
          </p:cNvCxnSpPr>
          <p:nvPr/>
        </p:nvCxnSpPr>
        <p:spPr>
          <a:xfrm flipH="1">
            <a:off x="3140068" y="3028122"/>
            <a:ext cx="7945" cy="188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D063D3E9-8B4A-8D20-2A62-F7126D50944C}"/>
              </a:ext>
            </a:extLst>
          </p:cNvPr>
          <p:cNvCxnSpPr>
            <a:stCxn id="18" idx="3"/>
            <a:endCxn id="20" idx="1"/>
          </p:cNvCxnSpPr>
          <p:nvPr/>
        </p:nvCxnSpPr>
        <p:spPr>
          <a:xfrm>
            <a:off x="4306881" y="4083197"/>
            <a:ext cx="950918" cy="1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21242E39-D87B-F917-15AA-7A1026E4369F}"/>
              </a:ext>
            </a:extLst>
          </p:cNvPr>
          <p:cNvCxnSpPr>
            <a:stCxn id="15" idx="2"/>
            <a:endCxn id="20" idx="0"/>
          </p:cNvCxnSpPr>
          <p:nvPr/>
        </p:nvCxnSpPr>
        <p:spPr>
          <a:xfrm>
            <a:off x="6424613" y="3028122"/>
            <a:ext cx="0" cy="188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9DD13555-02AC-72D6-F380-2CB3ABA7BB20}"/>
              </a:ext>
            </a:extLst>
          </p:cNvPr>
          <p:cNvCxnSpPr>
            <a:stCxn id="20" idx="2"/>
            <a:endCxn id="26" idx="0"/>
          </p:cNvCxnSpPr>
          <p:nvPr/>
        </p:nvCxnSpPr>
        <p:spPr>
          <a:xfrm>
            <a:off x="6424613" y="4953238"/>
            <a:ext cx="4071" cy="245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6D4FD43C-9E79-C70E-49C2-02C1E056FF0B}"/>
              </a:ext>
            </a:extLst>
          </p:cNvPr>
          <p:cNvCxnSpPr>
            <a:stCxn id="26" idx="1"/>
            <a:endCxn id="28" idx="3"/>
          </p:cNvCxnSpPr>
          <p:nvPr/>
        </p:nvCxnSpPr>
        <p:spPr>
          <a:xfrm flipH="1">
            <a:off x="4362519" y="6075070"/>
            <a:ext cx="8993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BB3B283D-D352-EFE2-8E9D-D999847497B9}"/>
              </a:ext>
            </a:extLst>
          </p:cNvPr>
          <p:cNvCxnSpPr>
            <a:stCxn id="13" idx="1"/>
          </p:cNvCxnSpPr>
          <p:nvPr/>
        </p:nvCxnSpPr>
        <p:spPr>
          <a:xfrm flipH="1">
            <a:off x="1447800" y="2161347"/>
            <a:ext cx="533400" cy="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C4A20FAE-BD6E-2C2F-80CD-FBC6FAC88016}"/>
              </a:ext>
            </a:extLst>
          </p:cNvPr>
          <p:cNvCxnSpPr/>
          <p:nvPr/>
        </p:nvCxnSpPr>
        <p:spPr>
          <a:xfrm>
            <a:off x="1447800" y="2161347"/>
            <a:ext cx="0" cy="3923248"/>
          </a:xfrm>
          <a:prstGeom prst="line">
            <a:avLst/>
          </a:prstGeom>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9BFECBF3-0CC3-0A64-7275-F3760C7E2196}"/>
              </a:ext>
            </a:extLst>
          </p:cNvPr>
          <p:cNvCxnSpPr>
            <a:endCxn id="28" idx="1"/>
          </p:cNvCxnSpPr>
          <p:nvPr/>
        </p:nvCxnSpPr>
        <p:spPr>
          <a:xfrm>
            <a:off x="1447800" y="6075070"/>
            <a:ext cx="5810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400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3866" y="6556862"/>
            <a:ext cx="7464334" cy="501163"/>
          </a:xfrm>
          <a:prstGeom prst="rect">
            <a:avLst/>
          </a:prstGeom>
        </p:spPr>
        <p:txBody>
          <a:bodyPr wrap="square"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lang="zh-CN" altLang="en-US" sz="3238" dirty="0">
                <a:solidFill>
                  <a:srgbClr val="2A2A29"/>
                </a:solidFill>
                <a:latin typeface="Garet"/>
                <a:ea typeface="宋体" panose="02010600030101010101" pitchFamily="2" charset="-122"/>
              </a:rPr>
              <a:t>植被颜色提取</a:t>
            </a: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指数</a:t>
            </a:r>
            <a:r>
              <a:rPr kumimoji="0" lang="en-US" altLang="zh-CN"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a:t>
            </a: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 </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4" name="TextBox 4"/>
          <p:cNvSpPr txBox="1"/>
          <p:nvPr/>
        </p:nvSpPr>
        <p:spPr>
          <a:xfrm>
            <a:off x="1028700" y="7200900"/>
            <a:ext cx="7277100" cy="1223412"/>
          </a:xfrm>
          <a:prstGeom prst="rect">
            <a:avLst/>
          </a:prstGeom>
        </p:spPr>
        <p:txBody>
          <a:bodyPr wrap="square" lIns="0" tIns="0" rIns="0" bIns="0" rtlCol="0" anchor="t">
            <a:spAutoFit/>
          </a:bodyPr>
          <a:lstStyle/>
          <a:p>
            <a:pPr marL="0" marR="0" lvl="0" indent="0" algn="l" defTabSz="914400" rtl="0" eaLnBrk="1" fontAlgn="auto" latinLnBrk="0" hangingPunct="1">
              <a:lnSpc>
                <a:spcPts val="2396"/>
              </a:lnSpc>
              <a:spcBef>
                <a:spcPts val="0"/>
              </a:spcBef>
              <a:spcAft>
                <a:spcPts val="0"/>
              </a:spcAft>
              <a:buClrTx/>
              <a:buSzTx/>
              <a:buFontTx/>
              <a:buNone/>
              <a:tabLst/>
              <a:defRPr/>
            </a:pPr>
            <a:r>
              <a:rPr kumimoji="0" lang="pt-BR"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Kataoka, T., Kaneko, T., Okamoto, H., &amp; Hata, S. (2003). </a:t>
            </a:r>
          </a:p>
          <a:p>
            <a:pPr marL="0" marR="0" lvl="0" indent="0" algn="l" defTabSz="914400" rtl="0" eaLnBrk="1" fontAlgn="auto" latinLnBrk="0" hangingPunct="1">
              <a:lnSpc>
                <a:spcPts val="2396"/>
              </a:lnSpc>
              <a:spcBef>
                <a:spcPts val="0"/>
              </a:spcBef>
              <a:spcAft>
                <a:spcPts val="0"/>
              </a:spcAft>
              <a:buClrTx/>
              <a:buSzTx/>
              <a:buFontTx/>
              <a:buNone/>
              <a:tabLst/>
              <a:defRPr/>
            </a:pPr>
            <a:r>
              <a:rPr kumimoji="0" lang="pt-BR"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Crop growth estimation system using machine vision. In The 2003 IEEE/ASME international conference on advanced intelligent mechatronics.</a:t>
            </a:r>
            <a:endParaRPr kumimoji="0" lang="de-DE"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ts val="2396"/>
              </a:lnSpc>
              <a:spcBef>
                <a:spcPts val="0"/>
              </a:spcBef>
              <a:spcAft>
                <a:spcPts val="0"/>
              </a:spcAft>
              <a:buClrTx/>
              <a:buSzTx/>
              <a:buFontTx/>
              <a:buNone/>
              <a:tabLst/>
              <a:defRPr/>
            </a:pPr>
            <a:endParaRPr kumimoji="0" lang="en-US" sz="1800" b="0" i="0" u="none" strike="noStrike" kern="1200" cap="none" spc="382" normalizeH="0" baseline="0" noProof="0" dirty="0">
              <a:ln>
                <a:noFill/>
              </a:ln>
              <a:solidFill>
                <a:srgbClr val="2A2A29"/>
              </a:solidFill>
              <a:effectLst/>
              <a:uLnTx/>
              <a:uFillTx/>
              <a:latin typeface="Garet"/>
              <a:ea typeface="+mn-ea"/>
              <a:cs typeface="+mn-cs"/>
            </a:endParaRPr>
          </a:p>
        </p:txBody>
      </p:sp>
      <p:grpSp>
        <p:nvGrpSpPr>
          <p:cNvPr id="5" name="Group 5"/>
          <p:cNvGrpSpPr/>
          <p:nvPr/>
        </p:nvGrpSpPr>
        <p:grpSpPr>
          <a:xfrm>
            <a:off x="9298830" y="1239536"/>
            <a:ext cx="8090609" cy="7348126"/>
            <a:chOff x="0" y="0"/>
            <a:chExt cx="19633364" cy="17831591"/>
          </a:xfrm>
        </p:grpSpPr>
        <p:sp>
          <p:nvSpPr>
            <p:cNvPr id="6" name="Freeform 6"/>
            <p:cNvSpPr/>
            <p:nvPr/>
          </p:nvSpPr>
          <p:spPr>
            <a:xfrm>
              <a:off x="0" y="0"/>
              <a:ext cx="19633364" cy="17831591"/>
            </a:xfrm>
            <a:custGeom>
              <a:avLst/>
              <a:gdLst/>
              <a:ahLst/>
              <a:cxnLst/>
              <a:rect l="l" t="t" r="r" b="b"/>
              <a:pathLst>
                <a:path w="19633364" h="17831591">
                  <a:moveTo>
                    <a:pt x="0" y="0"/>
                  </a:moveTo>
                  <a:lnTo>
                    <a:pt x="0" y="17831591"/>
                  </a:lnTo>
                  <a:lnTo>
                    <a:pt x="19633364" y="17831591"/>
                  </a:lnTo>
                  <a:lnTo>
                    <a:pt x="19633364" y="0"/>
                  </a:lnTo>
                  <a:lnTo>
                    <a:pt x="0" y="0"/>
                  </a:lnTo>
                  <a:close/>
                  <a:moveTo>
                    <a:pt x="19572404" y="17770632"/>
                  </a:moveTo>
                  <a:lnTo>
                    <a:pt x="59690" y="17770632"/>
                  </a:lnTo>
                  <a:lnTo>
                    <a:pt x="59690" y="59690"/>
                  </a:lnTo>
                  <a:lnTo>
                    <a:pt x="19572404" y="59690"/>
                  </a:lnTo>
                  <a:lnTo>
                    <a:pt x="19572404" y="17770632"/>
                  </a:lnTo>
                  <a:close/>
                </a:path>
              </a:pathLst>
            </a:custGeom>
            <a:solidFill>
              <a:srgbClr val="799F57"/>
            </a:solidFill>
          </p:spPr>
        </p:sp>
      </p:grpSp>
      <p:sp>
        <p:nvSpPr>
          <p:cNvPr id="7" name="TextBox 7"/>
          <p:cNvSpPr txBox="1"/>
          <p:nvPr/>
        </p:nvSpPr>
        <p:spPr>
          <a:xfrm>
            <a:off x="1028700" y="1694448"/>
            <a:ext cx="7683925" cy="4124206"/>
          </a:xfrm>
          <a:prstGeom prst="rect">
            <a:avLst/>
          </a:prstGeom>
        </p:spPr>
        <p:txBody>
          <a:bodyPr lIns="0" tIns="0" rIns="0" bIns="0" rtlCol="0" anchor="t">
            <a:spAutoFit/>
          </a:bodyPr>
          <a:lstStyle/>
          <a:p>
            <a:pPr marL="0" marR="0" lvl="0" indent="0" defTabSz="914400" rtl="0" eaLnBrk="1" fontAlgn="auto" latinLnBrk="1" hangingPunct="1">
              <a:lnSpc>
                <a:spcPts val="8011"/>
              </a:lnSpc>
              <a:spcBef>
                <a:spcPts val="0"/>
              </a:spcBef>
              <a:spcAft>
                <a:spcPts val="0"/>
              </a:spcAft>
              <a:buClrTx/>
              <a:buSzTx/>
              <a:buFontTx/>
              <a:buNone/>
              <a:tabLst/>
              <a:defRPr/>
            </a:pPr>
            <a:r>
              <a:rPr kumimoji="0" lang="en-US" sz="6600" b="0" i="0" u="none" strike="noStrike" kern="1200" cap="none" normalizeH="0" noProof="0" dirty="0">
                <a:ln>
                  <a:noFill/>
                </a:ln>
                <a:solidFill>
                  <a:srgbClr val="425E34"/>
                </a:solidFill>
                <a:effectLst/>
                <a:uLnTx/>
                <a:uFillTx/>
                <a:latin typeface="The Seasons Light"/>
                <a:ea typeface="+mn-ea"/>
                <a:cs typeface="+mn-cs"/>
              </a:rPr>
              <a:t>THE COLOR INDEX OF VEGETATION</a:t>
            </a:r>
          </a:p>
          <a:p>
            <a:pPr marL="0" marR="0" lvl="0" indent="0" defTabSz="914400" rtl="0" eaLnBrk="1" fontAlgn="auto" latinLnBrk="1" hangingPunct="1">
              <a:lnSpc>
                <a:spcPts val="8011"/>
              </a:lnSpc>
              <a:spcBef>
                <a:spcPts val="0"/>
              </a:spcBef>
              <a:spcAft>
                <a:spcPts val="0"/>
              </a:spcAft>
              <a:buClrTx/>
              <a:buSzTx/>
              <a:buFontTx/>
              <a:buNone/>
              <a:tabLst/>
              <a:defRPr/>
            </a:pPr>
            <a:r>
              <a:rPr kumimoji="0" lang="en-US" sz="6600" b="0" i="0" u="none" strike="noStrike" kern="1200" cap="none" normalizeH="0" noProof="0" dirty="0">
                <a:ln>
                  <a:noFill/>
                </a:ln>
                <a:solidFill>
                  <a:srgbClr val="425E34"/>
                </a:solidFill>
                <a:effectLst/>
                <a:uLnTx/>
                <a:uFillTx/>
                <a:latin typeface="The Seasons Light"/>
                <a:ea typeface="+mn-ea"/>
                <a:cs typeface="+mn-cs"/>
              </a:rPr>
              <a:t> EXTRACTION </a:t>
            </a:r>
          </a:p>
          <a:p>
            <a:pPr marL="0" marR="0" lvl="0" indent="0" defTabSz="914400" rtl="0" eaLnBrk="1" fontAlgn="auto" latinLnBrk="1" hangingPunct="1">
              <a:lnSpc>
                <a:spcPts val="8011"/>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25E34"/>
                </a:solidFill>
                <a:effectLst/>
                <a:uLnTx/>
                <a:uFillTx/>
                <a:latin typeface="The Seasons Light"/>
                <a:ea typeface="+mn-ea"/>
                <a:cs typeface="+mn-cs"/>
              </a:rPr>
              <a:t>(CIVE)</a:t>
            </a:r>
          </a:p>
        </p:txBody>
      </p:sp>
      <p:sp>
        <p:nvSpPr>
          <p:cNvPr id="8" name="AutoShape 8"/>
          <p:cNvSpPr/>
          <p:nvPr/>
        </p:nvSpPr>
        <p:spPr>
          <a:xfrm>
            <a:off x="1038225" y="7058025"/>
            <a:ext cx="8270130" cy="0"/>
          </a:xfrm>
          <a:prstGeom prst="line">
            <a:avLst/>
          </a:prstGeom>
          <a:ln w="28575" cap="rnd">
            <a:solidFill>
              <a:srgbClr val="799F57"/>
            </a:solidFill>
            <a:prstDash val="solid"/>
            <a:headEnd type="none" w="sm" len="sm"/>
            <a:tailEnd type="none" w="sm" len="sm"/>
          </a:ln>
        </p:spPr>
      </p:sp>
      <p:pic>
        <p:nvPicPr>
          <p:cNvPr id="12" name="图片 11">
            <a:extLst>
              <a:ext uri="{FF2B5EF4-FFF2-40B4-BE49-F238E27FC236}">
                <a16:creationId xmlns:a16="http://schemas.microsoft.com/office/drawing/2014/main" id="{CEB42019-865A-2F8D-2CA7-ED7E5413D29A}"/>
              </a:ext>
            </a:extLst>
          </p:cNvPr>
          <p:cNvPicPr>
            <a:picLocks noChangeAspect="1"/>
          </p:cNvPicPr>
          <p:nvPr/>
        </p:nvPicPr>
        <p:blipFill>
          <a:blip r:embed="rId2"/>
          <a:stretch>
            <a:fillRect/>
          </a:stretch>
        </p:blipFill>
        <p:spPr>
          <a:xfrm>
            <a:off x="10591010" y="2190668"/>
            <a:ext cx="5559860" cy="5439934"/>
          </a:xfrm>
          <a:prstGeom prst="rect">
            <a:avLst/>
          </a:prstGeom>
        </p:spPr>
      </p:pic>
      <p:pic>
        <p:nvPicPr>
          <p:cNvPr id="17" name="图片 16">
            <a:extLst>
              <a:ext uri="{FF2B5EF4-FFF2-40B4-BE49-F238E27FC236}">
                <a16:creationId xmlns:a16="http://schemas.microsoft.com/office/drawing/2014/main" id="{0465733B-9337-83EA-F7D3-E1664DE8A9B3}"/>
              </a:ext>
            </a:extLst>
          </p:cNvPr>
          <p:cNvPicPr>
            <a:picLocks noChangeAspect="1"/>
          </p:cNvPicPr>
          <p:nvPr/>
        </p:nvPicPr>
        <p:blipFill>
          <a:blip r:embed="rId3"/>
          <a:stretch>
            <a:fillRect/>
          </a:stretch>
        </p:blipFill>
        <p:spPr>
          <a:xfrm>
            <a:off x="10581485" y="2193632"/>
            <a:ext cx="5559860" cy="5439934"/>
          </a:xfrm>
          <a:prstGeom prst="rect">
            <a:avLst/>
          </a:prstGeom>
        </p:spPr>
      </p:pic>
      <p:pic>
        <p:nvPicPr>
          <p:cNvPr id="11" name="图片 10">
            <a:extLst>
              <a:ext uri="{FF2B5EF4-FFF2-40B4-BE49-F238E27FC236}">
                <a16:creationId xmlns:a16="http://schemas.microsoft.com/office/drawing/2014/main" id="{64E9B39E-1A18-E41E-9E15-3997E630990A}"/>
              </a:ext>
            </a:extLst>
          </p:cNvPr>
          <p:cNvPicPr>
            <a:picLocks noChangeAspect="1"/>
          </p:cNvPicPr>
          <p:nvPr/>
        </p:nvPicPr>
        <p:blipFill rotWithShape="1">
          <a:blip r:embed="rId4">
            <a:extLst>
              <a:ext uri="{28A0092B-C50C-407E-A947-70E740481C1C}">
                <a14:useLocalDpi xmlns:a14="http://schemas.microsoft.com/office/drawing/2010/main" val="0"/>
              </a:ext>
            </a:extLst>
          </a:blip>
          <a:srcRect l="3172" r="1744" b="1623"/>
          <a:stretch/>
        </p:blipFill>
        <p:spPr>
          <a:xfrm>
            <a:off x="10564203" y="2202264"/>
            <a:ext cx="5559861" cy="5439934"/>
          </a:xfrm>
          <a:prstGeom prst="rect">
            <a:avLst/>
          </a:prstGeom>
        </p:spPr>
      </p:pic>
    </p:spTree>
    <p:extLst>
      <p:ext uri="{BB962C8B-B14F-4D97-AF65-F5344CB8AC3E}">
        <p14:creationId xmlns:p14="http://schemas.microsoft.com/office/powerpoint/2010/main" val="1489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38225" y="1038225"/>
            <a:ext cx="7831539" cy="6096477"/>
            <a:chOff x="0" y="0"/>
            <a:chExt cx="19004683" cy="14794234"/>
          </a:xfrm>
        </p:grpSpPr>
        <p:sp>
          <p:nvSpPr>
            <p:cNvPr id="4" name="Freeform 4"/>
            <p:cNvSpPr/>
            <p:nvPr/>
          </p:nvSpPr>
          <p:spPr>
            <a:xfrm>
              <a:off x="0" y="0"/>
              <a:ext cx="19004683" cy="14794233"/>
            </a:xfrm>
            <a:custGeom>
              <a:avLst/>
              <a:gdLst/>
              <a:ahLst/>
              <a:cxnLst/>
              <a:rect l="l" t="t" r="r" b="b"/>
              <a:pathLst>
                <a:path w="19004683" h="14794233">
                  <a:moveTo>
                    <a:pt x="0" y="0"/>
                  </a:moveTo>
                  <a:lnTo>
                    <a:pt x="0" y="14794233"/>
                  </a:lnTo>
                  <a:lnTo>
                    <a:pt x="19004683" y="14794233"/>
                  </a:lnTo>
                  <a:lnTo>
                    <a:pt x="19004683" y="0"/>
                  </a:lnTo>
                  <a:lnTo>
                    <a:pt x="0" y="0"/>
                  </a:lnTo>
                  <a:close/>
                  <a:moveTo>
                    <a:pt x="18943723" y="14733273"/>
                  </a:moveTo>
                  <a:lnTo>
                    <a:pt x="59690" y="14733273"/>
                  </a:lnTo>
                  <a:lnTo>
                    <a:pt x="59690" y="59690"/>
                  </a:lnTo>
                  <a:lnTo>
                    <a:pt x="18943723" y="59690"/>
                  </a:lnTo>
                  <a:lnTo>
                    <a:pt x="18943723" y="14733273"/>
                  </a:lnTo>
                  <a:close/>
                </a:path>
              </a:pathLst>
            </a:custGeom>
            <a:solidFill>
              <a:srgbClr val="425E34"/>
            </a:solidFill>
          </p:spPr>
        </p:sp>
      </p:grpSp>
      <p:sp>
        <p:nvSpPr>
          <p:cNvPr id="5" name="AutoShape 5"/>
          <p:cNvSpPr/>
          <p:nvPr/>
        </p:nvSpPr>
        <p:spPr>
          <a:xfrm>
            <a:off x="8850714" y="3805660"/>
            <a:ext cx="8399061" cy="0"/>
          </a:xfrm>
          <a:prstGeom prst="line">
            <a:avLst/>
          </a:prstGeom>
          <a:ln w="28575" cap="rnd">
            <a:solidFill>
              <a:srgbClr val="425E34"/>
            </a:solidFill>
            <a:prstDash val="solid"/>
            <a:headEnd type="none" w="sm" len="sm"/>
            <a:tailEnd type="none" w="sm" len="sm"/>
          </a:ln>
        </p:spPr>
      </p:sp>
      <p:sp>
        <p:nvSpPr>
          <p:cNvPr id="6" name="TextBox 6"/>
          <p:cNvSpPr txBox="1"/>
          <p:nvPr/>
        </p:nvSpPr>
        <p:spPr>
          <a:xfrm>
            <a:off x="9427439" y="3292699"/>
            <a:ext cx="6746122" cy="512961"/>
          </a:xfrm>
          <a:prstGeom prst="rect">
            <a:avLst/>
          </a:prstGeom>
        </p:spPr>
        <p:txBody>
          <a:bodyPr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算法实现步骤：</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7" name="TextBox 7"/>
          <p:cNvSpPr txBox="1"/>
          <p:nvPr/>
        </p:nvSpPr>
        <p:spPr>
          <a:xfrm>
            <a:off x="9906000" y="4284182"/>
            <a:ext cx="6553200" cy="333425"/>
          </a:xfrm>
          <a:prstGeom prst="rect">
            <a:avLst/>
          </a:prstGeom>
        </p:spPr>
        <p:txBody>
          <a:bodyPr wrap="square" lIns="0" tIns="0" rIns="0" bIns="0" rtlCol="0" anchor="t">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Step1:</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计算</a:t>
            </a:r>
            <a:r>
              <a:rPr lang="en-US" altLang="zh-CN" sz="2400" spc="413" dirty="0">
                <a:solidFill>
                  <a:srgbClr val="161615"/>
                </a:solidFill>
                <a:latin typeface="宋体" panose="02010600030101010101" pitchFamily="2" charset="-122"/>
                <a:ea typeface="宋体" panose="02010600030101010101" pitchFamily="2" charset="-122"/>
              </a:rPr>
              <a:t>CIVE</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的指数</a:t>
            </a:r>
            <a:endPar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endParaRPr>
          </a:p>
        </p:txBody>
      </p:sp>
      <p:sp>
        <p:nvSpPr>
          <p:cNvPr id="24" name="文本框 23">
            <a:extLst>
              <a:ext uri="{FF2B5EF4-FFF2-40B4-BE49-F238E27FC236}">
                <a16:creationId xmlns:a16="http://schemas.microsoft.com/office/drawing/2014/main" id="{ABBAD46D-20A6-AA45-7DED-B915D6A3EAB1}"/>
              </a:ext>
            </a:extLst>
          </p:cNvPr>
          <p:cNvSpPr txBox="1"/>
          <p:nvPr/>
        </p:nvSpPr>
        <p:spPr>
          <a:xfrm>
            <a:off x="9829800" y="5096128"/>
            <a:ext cx="9144000" cy="425758"/>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Step2:</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最大最小值归一化</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0</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到</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255</a:t>
            </a:r>
          </a:p>
        </p:txBody>
      </p:sp>
      <p:pic>
        <p:nvPicPr>
          <p:cNvPr id="9" name="图片 8">
            <a:extLst>
              <a:ext uri="{FF2B5EF4-FFF2-40B4-BE49-F238E27FC236}">
                <a16:creationId xmlns:a16="http://schemas.microsoft.com/office/drawing/2014/main" id="{8E0EB501-1C53-7DD7-F086-7B2A272010EC}"/>
              </a:ext>
            </a:extLst>
          </p:cNvPr>
          <p:cNvPicPr>
            <a:picLocks noChangeAspect="1"/>
          </p:cNvPicPr>
          <p:nvPr/>
        </p:nvPicPr>
        <p:blipFill>
          <a:blip r:embed="rId2"/>
          <a:stretch>
            <a:fillRect/>
          </a:stretch>
        </p:blipFill>
        <p:spPr>
          <a:xfrm>
            <a:off x="2127502" y="2145330"/>
            <a:ext cx="2257425" cy="1457325"/>
          </a:xfrm>
          <a:prstGeom prst="rect">
            <a:avLst/>
          </a:prstGeom>
        </p:spPr>
      </p:pic>
      <p:pic>
        <p:nvPicPr>
          <p:cNvPr id="14" name="图片 13">
            <a:extLst>
              <a:ext uri="{FF2B5EF4-FFF2-40B4-BE49-F238E27FC236}">
                <a16:creationId xmlns:a16="http://schemas.microsoft.com/office/drawing/2014/main" id="{C76912BD-0F7C-0277-EE52-0EFE51E79701}"/>
              </a:ext>
            </a:extLst>
          </p:cNvPr>
          <p:cNvPicPr>
            <a:picLocks noChangeAspect="1"/>
          </p:cNvPicPr>
          <p:nvPr/>
        </p:nvPicPr>
        <p:blipFill>
          <a:blip r:embed="rId3"/>
          <a:stretch>
            <a:fillRect/>
          </a:stretch>
        </p:blipFill>
        <p:spPr>
          <a:xfrm>
            <a:off x="5344963" y="2092943"/>
            <a:ext cx="2370470" cy="1562100"/>
          </a:xfrm>
          <a:prstGeom prst="rect">
            <a:avLst/>
          </a:prstGeom>
        </p:spPr>
      </p:pic>
      <p:pic>
        <p:nvPicPr>
          <p:cNvPr id="19" name="图片 18">
            <a:extLst>
              <a:ext uri="{FF2B5EF4-FFF2-40B4-BE49-F238E27FC236}">
                <a16:creationId xmlns:a16="http://schemas.microsoft.com/office/drawing/2014/main" id="{63AF349A-3CA2-14A6-7CEC-E4C7EF92CC90}"/>
              </a:ext>
            </a:extLst>
          </p:cNvPr>
          <p:cNvPicPr>
            <a:picLocks noChangeAspect="1"/>
          </p:cNvPicPr>
          <p:nvPr/>
        </p:nvPicPr>
        <p:blipFill>
          <a:blip r:embed="rId4"/>
          <a:stretch>
            <a:fillRect/>
          </a:stretch>
        </p:blipFill>
        <p:spPr>
          <a:xfrm>
            <a:off x="5344962" y="4164361"/>
            <a:ext cx="2370470" cy="1514475"/>
          </a:xfrm>
          <a:prstGeom prst="rect">
            <a:avLst/>
          </a:prstGeom>
        </p:spPr>
      </p:pic>
      <p:pic>
        <p:nvPicPr>
          <p:cNvPr id="22" name="图片 21">
            <a:extLst>
              <a:ext uri="{FF2B5EF4-FFF2-40B4-BE49-F238E27FC236}">
                <a16:creationId xmlns:a16="http://schemas.microsoft.com/office/drawing/2014/main" id="{0264B513-1B57-D407-9B48-BF2A0ABA4457}"/>
              </a:ext>
            </a:extLst>
          </p:cNvPr>
          <p:cNvPicPr>
            <a:picLocks noChangeAspect="1"/>
          </p:cNvPicPr>
          <p:nvPr/>
        </p:nvPicPr>
        <p:blipFill>
          <a:blip r:embed="rId5"/>
          <a:stretch>
            <a:fillRect/>
          </a:stretch>
        </p:blipFill>
        <p:spPr>
          <a:xfrm>
            <a:off x="2127502" y="4164361"/>
            <a:ext cx="2257424" cy="1485900"/>
          </a:xfrm>
          <a:prstGeom prst="rect">
            <a:avLst/>
          </a:prstGeom>
        </p:spPr>
      </p:pic>
      <p:pic>
        <p:nvPicPr>
          <p:cNvPr id="27" name="图片 26">
            <a:extLst>
              <a:ext uri="{FF2B5EF4-FFF2-40B4-BE49-F238E27FC236}">
                <a16:creationId xmlns:a16="http://schemas.microsoft.com/office/drawing/2014/main" id="{A2F9B475-4EA2-2F1B-8B15-A4E2096436B3}"/>
              </a:ext>
            </a:extLst>
          </p:cNvPr>
          <p:cNvPicPr>
            <a:picLocks noChangeAspect="1"/>
          </p:cNvPicPr>
          <p:nvPr/>
        </p:nvPicPr>
        <p:blipFill>
          <a:blip r:embed="rId6"/>
          <a:stretch>
            <a:fillRect/>
          </a:stretch>
        </p:blipFill>
        <p:spPr>
          <a:xfrm>
            <a:off x="11190775" y="4664325"/>
            <a:ext cx="5381625" cy="409575"/>
          </a:xfrm>
          <a:prstGeom prst="rect">
            <a:avLst/>
          </a:prstGeom>
        </p:spPr>
      </p:pic>
      <p:sp>
        <p:nvSpPr>
          <p:cNvPr id="38" name="文本框 37">
            <a:extLst>
              <a:ext uri="{FF2B5EF4-FFF2-40B4-BE49-F238E27FC236}">
                <a16:creationId xmlns:a16="http://schemas.microsoft.com/office/drawing/2014/main" id="{643F1098-8D58-A472-F843-3308EAEA2E46}"/>
              </a:ext>
            </a:extLst>
          </p:cNvPr>
          <p:cNvSpPr txBox="1"/>
          <p:nvPr/>
        </p:nvSpPr>
        <p:spPr>
          <a:xfrm>
            <a:off x="9829800" y="5606807"/>
            <a:ext cx="9144000" cy="425758"/>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Step2:</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用</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OTSU</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阈值分割处理图像，二值化</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0</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和</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255</a:t>
            </a:r>
          </a:p>
        </p:txBody>
      </p:sp>
      <p:sp>
        <p:nvSpPr>
          <p:cNvPr id="39" name="文本框 38">
            <a:extLst>
              <a:ext uri="{FF2B5EF4-FFF2-40B4-BE49-F238E27FC236}">
                <a16:creationId xmlns:a16="http://schemas.microsoft.com/office/drawing/2014/main" id="{A573E4EF-9C8C-5BC6-7298-49802B7B681F}"/>
              </a:ext>
            </a:extLst>
          </p:cNvPr>
          <p:cNvSpPr txBox="1"/>
          <p:nvPr/>
        </p:nvSpPr>
        <p:spPr>
          <a:xfrm>
            <a:off x="9829800" y="6117486"/>
            <a:ext cx="9144000" cy="425758"/>
          </a:xfrm>
          <a:prstGeom prst="rect">
            <a:avLst/>
          </a:prstGeom>
          <a:noFill/>
        </p:spPr>
        <p:txBody>
          <a:bodyPr wrap="square">
            <a:spAutoFit/>
          </a:bodyPr>
          <a:lstStyle/>
          <a:p>
            <a:pPr marL="0" marR="0" lvl="0" indent="0" algn="l" defTabSz="914400" rtl="0" eaLnBrk="1" fontAlgn="auto" latinLnBrk="0" hangingPunct="1">
              <a:lnSpc>
                <a:spcPts val="2591"/>
              </a:lnSpc>
              <a:spcBef>
                <a:spcPts val="0"/>
              </a:spcBef>
              <a:spcAft>
                <a:spcPts val="0"/>
              </a:spcAft>
              <a:buClrTx/>
              <a:buSzTx/>
              <a:buFontTx/>
              <a:buNone/>
              <a:tabLst/>
              <a:defRPr/>
            </a:pP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Step2:</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用</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255</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减去</a:t>
            </a:r>
            <a:r>
              <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pixel</a:t>
            </a:r>
            <a:r>
              <a:rPr kumimoji="0" lang="zh-CN" altLang="en-US"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rPr>
              <a:t>，再与原始图像做与运算</a:t>
            </a:r>
            <a:endParaRPr kumimoji="0" lang="en-US" altLang="zh-CN" sz="2400" b="0" i="0" u="none" strike="noStrike" kern="1200" cap="none" spc="413" normalizeH="0" baseline="0" noProof="0" dirty="0">
              <a:ln>
                <a:noFill/>
              </a:ln>
              <a:solidFill>
                <a:srgbClr val="161615"/>
              </a:solidFill>
              <a:effectLst/>
              <a:uLnTx/>
              <a:uFillTx/>
              <a:latin typeface="宋体" panose="02010600030101010101" pitchFamily="2" charset="-122"/>
              <a:ea typeface="宋体" panose="02010600030101010101" pitchFamily="2" charset="-122"/>
              <a:cs typeface="+mn-cs"/>
            </a:endParaRPr>
          </a:p>
        </p:txBody>
      </p:sp>
      <p:cxnSp>
        <p:nvCxnSpPr>
          <p:cNvPr id="33" name="直接箭头连接符 32">
            <a:extLst>
              <a:ext uri="{FF2B5EF4-FFF2-40B4-BE49-F238E27FC236}">
                <a16:creationId xmlns:a16="http://schemas.microsoft.com/office/drawing/2014/main" id="{762D048D-B539-6176-99B9-3285D503118A}"/>
              </a:ext>
            </a:extLst>
          </p:cNvPr>
          <p:cNvCxnSpPr>
            <a:stCxn id="9" idx="3"/>
            <a:endCxn id="14" idx="1"/>
          </p:cNvCxnSpPr>
          <p:nvPr/>
        </p:nvCxnSpPr>
        <p:spPr>
          <a:xfrm>
            <a:off x="4384927" y="2873993"/>
            <a:ext cx="960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410A9E65-7642-156E-AF57-97E072750ADD}"/>
              </a:ext>
            </a:extLst>
          </p:cNvPr>
          <p:cNvCxnSpPr>
            <a:stCxn id="14" idx="2"/>
            <a:endCxn id="19" idx="0"/>
          </p:cNvCxnSpPr>
          <p:nvPr/>
        </p:nvCxnSpPr>
        <p:spPr>
          <a:xfrm flipH="1">
            <a:off x="6530197" y="3655043"/>
            <a:ext cx="1" cy="509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F8DB52EE-613C-FA9A-91F7-2A08BB99B3F8}"/>
              </a:ext>
            </a:extLst>
          </p:cNvPr>
          <p:cNvCxnSpPr>
            <a:stCxn id="19" idx="1"/>
            <a:endCxn id="22" idx="3"/>
          </p:cNvCxnSpPr>
          <p:nvPr/>
        </p:nvCxnSpPr>
        <p:spPr>
          <a:xfrm flipH="1" flipV="1">
            <a:off x="4384926" y="4907311"/>
            <a:ext cx="960036" cy="14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C2ECC126-D997-EAAA-EDD0-D4D9B54F9CB3}"/>
              </a:ext>
            </a:extLst>
          </p:cNvPr>
          <p:cNvCxnSpPr>
            <a:stCxn id="9" idx="2"/>
            <a:endCxn id="22" idx="0"/>
          </p:cNvCxnSpPr>
          <p:nvPr/>
        </p:nvCxnSpPr>
        <p:spPr>
          <a:xfrm flipH="1">
            <a:off x="3256214" y="3602655"/>
            <a:ext cx="1" cy="561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043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3866" y="6556862"/>
            <a:ext cx="7464334" cy="512961"/>
          </a:xfrm>
          <a:prstGeom prst="rect">
            <a:avLst/>
          </a:prstGeom>
        </p:spPr>
        <p:txBody>
          <a:bodyPr wrap="square" lIns="0" tIns="0" rIns="0" bIns="0" rtlCol="0" anchor="t">
            <a:spAutoFit/>
          </a:bodyPr>
          <a:lstStyle/>
          <a:p>
            <a:pPr marL="0" marR="0" lvl="0" indent="0" algn="l" defTabSz="914400" rtl="0" eaLnBrk="1" fontAlgn="auto" latinLnBrk="0" hangingPunct="1">
              <a:lnSpc>
                <a:spcPts val="3950"/>
              </a:lnSpc>
              <a:spcBef>
                <a:spcPts val="0"/>
              </a:spcBef>
              <a:spcAft>
                <a:spcPts val="0"/>
              </a:spcAft>
              <a:buClrTx/>
              <a:buSzTx/>
              <a:buFontTx/>
              <a:buNone/>
              <a:tabLst/>
              <a:defRPr/>
            </a:pPr>
            <a:r>
              <a:rPr kumimoji="0" lang="zh-CN" altLang="en-US" sz="3238" b="0" i="0" u="none" strike="noStrike" kern="1200" cap="none" spc="0" normalizeH="0" baseline="0" noProof="0" dirty="0">
                <a:ln>
                  <a:noFill/>
                </a:ln>
                <a:solidFill>
                  <a:srgbClr val="2A2A29"/>
                </a:solidFill>
                <a:effectLst/>
                <a:uLnTx/>
                <a:uFillTx/>
                <a:latin typeface="Garet"/>
                <a:ea typeface="宋体" panose="02010600030101010101" pitchFamily="2" charset="-122"/>
                <a:cs typeface="+mn-cs"/>
              </a:rPr>
              <a:t> </a:t>
            </a:r>
            <a:endParaRPr kumimoji="0" lang="en-US" sz="3238" b="0" i="0" u="none" strike="noStrike" kern="1200" cap="none" spc="0" normalizeH="0" baseline="0" noProof="0" dirty="0">
              <a:ln>
                <a:noFill/>
              </a:ln>
              <a:solidFill>
                <a:srgbClr val="2A2A29"/>
              </a:solidFill>
              <a:effectLst/>
              <a:uLnTx/>
              <a:uFillTx/>
              <a:latin typeface="Garet"/>
              <a:ea typeface="+mn-ea"/>
              <a:cs typeface="+mn-cs"/>
            </a:endParaRPr>
          </a:p>
        </p:txBody>
      </p:sp>
      <p:sp>
        <p:nvSpPr>
          <p:cNvPr id="4" name="TextBox 4"/>
          <p:cNvSpPr txBox="1"/>
          <p:nvPr/>
        </p:nvSpPr>
        <p:spPr>
          <a:xfrm>
            <a:off x="1028700" y="7200900"/>
            <a:ext cx="7277100" cy="1223412"/>
          </a:xfrm>
          <a:prstGeom prst="rect">
            <a:avLst/>
          </a:prstGeom>
        </p:spPr>
        <p:txBody>
          <a:bodyPr wrap="square" lIns="0" tIns="0" rIns="0" bIns="0" rtlCol="0" anchor="t">
            <a:spAutoFit/>
          </a:bodyPr>
          <a:lstStyle/>
          <a:p>
            <a:pPr marL="0" marR="0" lvl="0" indent="0" algn="l" defTabSz="914400" rtl="0" eaLnBrk="1" fontAlgn="auto" latinLnBrk="0" hangingPunct="1">
              <a:lnSpc>
                <a:spcPts val="2396"/>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张志斌，罗锡文，臧 英，等</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p>
          <a:p>
            <a:pPr marL="0" marR="0" lvl="0" indent="0" algn="l" defTabSz="914400" rtl="0" eaLnBrk="1" fontAlgn="auto" latinLnBrk="0" hangingPunct="1">
              <a:lnSpc>
                <a:spcPts val="2396"/>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基于颜色特征的绿色作物图像分割算法</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[J]. </a:t>
            </a:r>
          </a:p>
          <a:p>
            <a:pPr marL="0" marR="0" lvl="0" indent="0" algn="l" defTabSz="914400" rtl="0" eaLnBrk="1" fontAlgn="auto" latinLnBrk="0" hangingPunct="1">
              <a:lnSpc>
                <a:spcPts val="2396"/>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农业工程学报，</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2011</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27(7)</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183</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189. </a:t>
            </a:r>
            <a:endParaRPr kumimoji="0" lang="de-DE"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ts val="2396"/>
              </a:lnSpc>
              <a:spcBef>
                <a:spcPts val="0"/>
              </a:spcBef>
              <a:spcAft>
                <a:spcPts val="0"/>
              </a:spcAft>
              <a:buClrTx/>
              <a:buSzTx/>
              <a:buFontTx/>
              <a:buNone/>
              <a:tabLst/>
              <a:defRPr/>
            </a:pPr>
            <a:endParaRPr kumimoji="0" lang="en-US" sz="1800" b="0" i="0" u="none" strike="noStrike" kern="1200" cap="none" spc="382" normalizeH="0" baseline="0" noProof="0" dirty="0">
              <a:ln>
                <a:noFill/>
              </a:ln>
              <a:solidFill>
                <a:srgbClr val="2A2A29"/>
              </a:solidFill>
              <a:effectLst/>
              <a:uLnTx/>
              <a:uFillTx/>
              <a:latin typeface="Garet"/>
              <a:ea typeface="+mn-ea"/>
              <a:cs typeface="+mn-cs"/>
            </a:endParaRPr>
          </a:p>
        </p:txBody>
      </p:sp>
      <p:grpSp>
        <p:nvGrpSpPr>
          <p:cNvPr id="5" name="Group 5"/>
          <p:cNvGrpSpPr/>
          <p:nvPr/>
        </p:nvGrpSpPr>
        <p:grpSpPr>
          <a:xfrm>
            <a:off x="9298830" y="1239536"/>
            <a:ext cx="8090609" cy="7348126"/>
            <a:chOff x="0" y="0"/>
            <a:chExt cx="19633364" cy="17831591"/>
          </a:xfrm>
        </p:grpSpPr>
        <p:sp>
          <p:nvSpPr>
            <p:cNvPr id="6" name="Freeform 6"/>
            <p:cNvSpPr/>
            <p:nvPr/>
          </p:nvSpPr>
          <p:spPr>
            <a:xfrm>
              <a:off x="0" y="0"/>
              <a:ext cx="19633364" cy="17831591"/>
            </a:xfrm>
            <a:custGeom>
              <a:avLst/>
              <a:gdLst/>
              <a:ahLst/>
              <a:cxnLst/>
              <a:rect l="l" t="t" r="r" b="b"/>
              <a:pathLst>
                <a:path w="19633364" h="17831591">
                  <a:moveTo>
                    <a:pt x="0" y="0"/>
                  </a:moveTo>
                  <a:lnTo>
                    <a:pt x="0" y="17831591"/>
                  </a:lnTo>
                  <a:lnTo>
                    <a:pt x="19633364" y="17831591"/>
                  </a:lnTo>
                  <a:lnTo>
                    <a:pt x="19633364" y="0"/>
                  </a:lnTo>
                  <a:lnTo>
                    <a:pt x="0" y="0"/>
                  </a:lnTo>
                  <a:close/>
                  <a:moveTo>
                    <a:pt x="19572404" y="17770632"/>
                  </a:moveTo>
                  <a:lnTo>
                    <a:pt x="59690" y="17770632"/>
                  </a:lnTo>
                  <a:lnTo>
                    <a:pt x="59690" y="59690"/>
                  </a:lnTo>
                  <a:lnTo>
                    <a:pt x="19572404" y="59690"/>
                  </a:lnTo>
                  <a:lnTo>
                    <a:pt x="19572404" y="17770632"/>
                  </a:lnTo>
                  <a:close/>
                </a:path>
              </a:pathLst>
            </a:custGeom>
            <a:solidFill>
              <a:srgbClr val="799F57"/>
            </a:solidFill>
          </p:spPr>
        </p:sp>
      </p:grpSp>
      <p:sp>
        <p:nvSpPr>
          <p:cNvPr id="7" name="TextBox 7"/>
          <p:cNvSpPr txBox="1"/>
          <p:nvPr/>
        </p:nvSpPr>
        <p:spPr>
          <a:xfrm>
            <a:off x="1028700" y="1694448"/>
            <a:ext cx="7683925" cy="3075201"/>
          </a:xfrm>
          <a:prstGeom prst="rect">
            <a:avLst/>
          </a:prstGeom>
        </p:spPr>
        <p:txBody>
          <a:bodyPr lIns="0" tIns="0" rIns="0" bIns="0" rtlCol="0" anchor="t">
            <a:spAutoFit/>
          </a:bodyPr>
          <a:lstStyle/>
          <a:p>
            <a:pPr marL="0" marR="0" lvl="0" indent="0" algn="l" defTabSz="914400" rtl="0" eaLnBrk="1" fontAlgn="auto" latinLnBrk="1" hangingPunct="1">
              <a:lnSpc>
                <a:spcPts val="8011"/>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srgbClr val="425E34"/>
                </a:solidFill>
                <a:effectLst/>
                <a:uLnTx/>
                <a:uFillTx/>
                <a:latin typeface="The Seasons Light"/>
                <a:ea typeface="+mn-ea"/>
                <a:cs typeface="+mn-cs"/>
              </a:rPr>
              <a:t>基于颜色特征</a:t>
            </a:r>
            <a:endParaRPr kumimoji="0" lang="en-US" altLang="zh-CN" sz="6600" b="0" i="0" u="none" strike="noStrike" kern="1200" cap="none" spc="0" normalizeH="0" baseline="0" noProof="0" dirty="0">
              <a:ln>
                <a:noFill/>
              </a:ln>
              <a:solidFill>
                <a:srgbClr val="425E34"/>
              </a:solidFill>
              <a:effectLst/>
              <a:uLnTx/>
              <a:uFillTx/>
              <a:latin typeface="The Seasons Light"/>
              <a:ea typeface="+mn-ea"/>
              <a:cs typeface="+mn-cs"/>
            </a:endParaRPr>
          </a:p>
          <a:p>
            <a:pPr marL="0" marR="0" lvl="0" indent="0" algn="l" defTabSz="914400" rtl="0" eaLnBrk="1" fontAlgn="auto" latinLnBrk="1" hangingPunct="1">
              <a:lnSpc>
                <a:spcPts val="8011"/>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srgbClr val="425E34"/>
                </a:solidFill>
                <a:effectLst/>
                <a:uLnTx/>
                <a:uFillTx/>
                <a:latin typeface="The Seasons Light"/>
                <a:ea typeface="+mn-ea"/>
                <a:cs typeface="+mn-cs"/>
              </a:rPr>
              <a:t>的垄行分割</a:t>
            </a:r>
            <a:endParaRPr kumimoji="0" lang="en-US" altLang="zh-CN" sz="6600" b="0" i="0" u="none" strike="noStrike" kern="1200" cap="none" spc="0" normalizeH="0" baseline="0" noProof="0" dirty="0">
              <a:ln>
                <a:noFill/>
              </a:ln>
              <a:solidFill>
                <a:srgbClr val="425E34"/>
              </a:solidFill>
              <a:effectLst/>
              <a:uLnTx/>
              <a:uFillTx/>
              <a:latin typeface="The Seasons Light"/>
              <a:ea typeface="+mn-ea"/>
              <a:cs typeface="+mn-cs"/>
            </a:endParaRPr>
          </a:p>
          <a:p>
            <a:pPr marL="0" marR="0" lvl="0" indent="0" algn="l" defTabSz="914400" rtl="0" eaLnBrk="1" fontAlgn="auto" latinLnBrk="1" hangingPunct="1">
              <a:lnSpc>
                <a:spcPts val="8011"/>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25E34"/>
                </a:solidFill>
                <a:effectLst/>
                <a:uLnTx/>
                <a:uFillTx/>
                <a:latin typeface="The Seasons Light"/>
                <a:ea typeface="+mn-ea"/>
                <a:cs typeface="+mn-cs"/>
              </a:rPr>
              <a:t>(G&gt;R&amp;G&gt;B)</a:t>
            </a:r>
          </a:p>
        </p:txBody>
      </p:sp>
      <p:sp>
        <p:nvSpPr>
          <p:cNvPr id="8" name="AutoShape 8"/>
          <p:cNvSpPr/>
          <p:nvPr/>
        </p:nvSpPr>
        <p:spPr>
          <a:xfrm>
            <a:off x="1038225" y="7058025"/>
            <a:ext cx="8270130" cy="0"/>
          </a:xfrm>
          <a:prstGeom prst="line">
            <a:avLst/>
          </a:prstGeom>
          <a:ln w="28575" cap="rnd">
            <a:solidFill>
              <a:srgbClr val="799F57"/>
            </a:solidFill>
            <a:prstDash val="solid"/>
            <a:headEnd type="none" w="sm" len="sm"/>
            <a:tailEnd type="none" w="sm" len="sm"/>
          </a:ln>
        </p:spPr>
      </p:sp>
      <p:pic>
        <p:nvPicPr>
          <p:cNvPr id="9" name="图片 8">
            <a:extLst>
              <a:ext uri="{FF2B5EF4-FFF2-40B4-BE49-F238E27FC236}">
                <a16:creationId xmlns:a16="http://schemas.microsoft.com/office/drawing/2014/main" id="{15513DBB-6302-C2E8-F091-A4FC25B3BE74}"/>
              </a:ext>
            </a:extLst>
          </p:cNvPr>
          <p:cNvPicPr>
            <a:picLocks noChangeAspect="1"/>
          </p:cNvPicPr>
          <p:nvPr/>
        </p:nvPicPr>
        <p:blipFill>
          <a:blip r:embed="rId2"/>
          <a:stretch>
            <a:fillRect/>
          </a:stretch>
        </p:blipFill>
        <p:spPr>
          <a:xfrm>
            <a:off x="10564203" y="2049682"/>
            <a:ext cx="5559861" cy="5439934"/>
          </a:xfrm>
          <a:prstGeom prst="rect">
            <a:avLst/>
          </a:prstGeom>
        </p:spPr>
      </p:pic>
      <p:pic>
        <p:nvPicPr>
          <p:cNvPr id="11" name="图片 10">
            <a:extLst>
              <a:ext uri="{FF2B5EF4-FFF2-40B4-BE49-F238E27FC236}">
                <a16:creationId xmlns:a16="http://schemas.microsoft.com/office/drawing/2014/main" id="{64E9B39E-1A18-E41E-9E15-3997E630990A}"/>
              </a:ext>
            </a:extLst>
          </p:cNvPr>
          <p:cNvPicPr>
            <a:picLocks noChangeAspect="1"/>
          </p:cNvPicPr>
          <p:nvPr/>
        </p:nvPicPr>
        <p:blipFill rotWithShape="1">
          <a:blip r:embed="rId3">
            <a:extLst>
              <a:ext uri="{28A0092B-C50C-407E-A947-70E740481C1C}">
                <a14:useLocalDpi xmlns:a14="http://schemas.microsoft.com/office/drawing/2010/main" val="0"/>
              </a:ext>
            </a:extLst>
          </a:blip>
          <a:srcRect l="3172" r="1744" b="1623"/>
          <a:stretch/>
        </p:blipFill>
        <p:spPr>
          <a:xfrm>
            <a:off x="10564203" y="2049682"/>
            <a:ext cx="5559861" cy="5439934"/>
          </a:xfrm>
          <a:prstGeom prst="rect">
            <a:avLst/>
          </a:prstGeom>
        </p:spPr>
      </p:pic>
    </p:spTree>
    <p:extLst>
      <p:ext uri="{BB962C8B-B14F-4D97-AF65-F5344CB8AC3E}">
        <p14:creationId xmlns:p14="http://schemas.microsoft.com/office/powerpoint/2010/main" val="11926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1834</TotalTime>
  <Words>869</Words>
  <Application>Microsoft Office PowerPoint</Application>
  <PresentationFormat>自定义</PresentationFormat>
  <Paragraphs>63</Paragraphs>
  <Slides>12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The Seasons Light</vt:lpstr>
      <vt:lpstr>宋体</vt:lpstr>
      <vt:lpstr>Times New Roman</vt:lpstr>
      <vt:lpstr>Arial</vt:lpstr>
      <vt:lpstr>Garet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Cream Clean and Corporate Empowerment Presentation</dc:title>
  <cp:lastModifiedBy>2942589494@qq.com</cp:lastModifiedBy>
  <cp:revision>17</cp:revision>
  <dcterms:created xsi:type="dcterms:W3CDTF">2006-08-16T00:00:00Z</dcterms:created>
  <dcterms:modified xsi:type="dcterms:W3CDTF">2022-05-20T06:56:56Z</dcterms:modified>
  <dc:identifier>DAFAeYydcxk</dc:identifier>
</cp:coreProperties>
</file>